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68" r:id="rId3"/>
    <p:sldId id="369" r:id="rId4"/>
    <p:sldId id="364" r:id="rId5"/>
    <p:sldId id="363" r:id="rId6"/>
    <p:sldId id="290" r:id="rId7"/>
    <p:sldId id="257" r:id="rId8"/>
    <p:sldId id="282" r:id="rId9"/>
    <p:sldId id="261" r:id="rId10"/>
    <p:sldId id="28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004" autoAdjust="0"/>
  </p:normalViewPr>
  <p:slideViewPr>
    <p:cSldViewPr snapToGrid="0">
      <p:cViewPr varScale="1">
        <p:scale>
          <a:sx n="65" d="100"/>
          <a:sy n="65" d="100"/>
        </p:scale>
        <p:origin x="8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469DA-4B66-4603-A769-68EA684FEA8C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650CF-0B7E-4950-8F70-18CFA38858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39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Wikidata</a:t>
            </a:r>
            <a:r>
              <a:rPr lang="en-IN" dirty="0"/>
              <a:t> and Wikipedia globe </a:t>
            </a:r>
          </a:p>
          <a:p>
            <a:r>
              <a:rPr lang="en-IN" dirty="0"/>
              <a:t>Slide for </a:t>
            </a:r>
            <a:r>
              <a:rPr lang="en-IN" dirty="0" err="1"/>
              <a:t>minicopus</a:t>
            </a:r>
            <a:endParaRPr lang="en-IN" dirty="0"/>
          </a:p>
          <a:p>
            <a:r>
              <a:rPr lang="en-IN" dirty="0"/>
              <a:t>Make it clearer __ explain well </a:t>
            </a:r>
          </a:p>
          <a:p>
            <a:endParaRPr lang="en-IN" dirty="0"/>
          </a:p>
          <a:p>
            <a:r>
              <a:rPr lang="en-IN" dirty="0"/>
              <a:t>Explain zoonosis </a:t>
            </a:r>
          </a:p>
          <a:p>
            <a:r>
              <a:rPr lang="en-IN" dirty="0"/>
              <a:t>Dictionaries are often called ontology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i="1" dirty="0"/>
              <a:t>Critical for annotations and Ontology </a:t>
            </a:r>
          </a:p>
          <a:p>
            <a:endParaRPr lang="en-IN" dirty="0"/>
          </a:p>
          <a:p>
            <a:r>
              <a:rPr lang="en-IN" dirty="0"/>
              <a:t>Ontology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4F00E-8953-4C10-9E32-400CAD63250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61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Condense to 4-5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650CF-0B7E-4950-8F70-18CFA388589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207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Traffic Lights -&gt; Spreadsheet  + literal traffic light</a:t>
            </a:r>
          </a:p>
          <a:p>
            <a:r>
              <a:rPr lang="en-IN" dirty="0"/>
              <a:t>Daily Stand-ups</a:t>
            </a:r>
          </a:p>
          <a:p>
            <a:r>
              <a:rPr lang="en-IN" dirty="0"/>
              <a:t>What I did</a:t>
            </a:r>
          </a:p>
          <a:p>
            <a:r>
              <a:rPr lang="en-IN" dirty="0"/>
              <a:t>What next</a:t>
            </a:r>
          </a:p>
          <a:p>
            <a:r>
              <a:rPr lang="en-IN" dirty="0"/>
              <a:t>Blockers</a:t>
            </a:r>
          </a:p>
          <a:p>
            <a:r>
              <a:rPr lang="en-IN" dirty="0"/>
              <a:t>Community</a:t>
            </a:r>
          </a:p>
          <a:p>
            <a:r>
              <a:rPr lang="en-IN" dirty="0"/>
              <a:t>Icons &gt; Textual information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AD976-4DB8-4B3A-94DD-8EF82E9932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89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7F07-9DF6-8848-4341-6464286C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8E9BD-45BB-F396-C63F-4D4589C45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BA40-497E-4C3C-8C15-242612CC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F7CE-F7E5-96EE-0D52-06CABF47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D40D-812A-E46F-69C6-D077A34F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053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FB38-7694-0738-B6F2-FAA4AA38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B28B8-744A-B359-5350-98857D7BC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3BFA-552E-BC9E-5F4D-E4B3ECD8E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D455B-32EB-2260-563E-662ADFF1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53481-2D24-AA44-BBDB-5C3033E0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94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77B5B-8AC5-1FE0-BB38-5A0BBB52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CAD96-9D38-60FF-D9BB-DAD401BAB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61809-350D-148A-28D4-A29D1297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D2367-E983-52A9-04AA-FD9EB3F2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295A-78C5-B99E-BA55-6412B294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322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1BDB-021B-D283-A9F8-465B7838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3D71-CFB3-EAB4-7F29-DAD8B77A2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97E1C-7529-47DC-1527-6ED04390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40A33-AEF8-6F48-0A07-0FF7EAA9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DF41B-2C66-0298-2D1B-289DEB81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6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FECB-9AED-194B-3A6A-5EDB81FE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63574-DA4D-F9E9-C982-B3CEC979B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35904-2441-2F1C-76B0-F5234E04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B00AC-2936-A8DC-CE4B-DF4B0C55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DA9E-BB03-89A2-01FE-47789FB9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43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52D1-E2D4-719E-13D1-76293149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DE9F-588D-57E6-3434-75C8AD56F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0FC1-8352-DFED-0CC4-4719B5D14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4C6F5-6F26-3702-9977-A9164AD9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771F3-B25E-E8D4-FA0D-5409294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67CF1-D275-8445-40F6-E3FC6722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45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74F6-8D8A-9E8B-B156-F31EE7CA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EFC23-34BA-7843-4872-C171C2127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13C90-D89C-0623-DD0B-C6A37521F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B8651-FAAF-F8BF-1239-B443EBF66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FDD43-6157-BDDC-EF8F-C204525D3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F2511-600F-4769-F671-0EA1A10B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6BE85-1717-7219-7F8B-EE9A21838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28F50-2D96-C81E-5B72-36597EA5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3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4679-E067-32DF-980E-E8E00C02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33D90-3F27-6B91-38CF-9D127CC0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F88CF-2428-FC31-EE65-86EFF72F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D4364-605A-DCD5-4BAE-75F473EE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4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E12F4-0E7A-7215-49B0-F380742D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F5938-E529-AEF2-FAD9-C597F803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AB9CB-8859-D415-D8F1-62F87EF0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79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5897-6CA3-9CFC-ED79-06B3B9F6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5CF5-EA50-C81A-A447-2209683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33532-54E8-4579-1033-9CA0A379C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80787-5D95-823D-37FB-030D729A5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5201F-E0BE-5C30-071D-3C8FAA59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7686-70D3-1899-C0BD-FC8596A6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48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66B6-DABC-4EBF-0E39-626BE2D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B8FF2E-6FB7-BBAF-345B-66223BA44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4F54D-D03E-1DEF-C844-15C5A0E07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AACE4-348B-4C13-C16C-EA978588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84CE4-A049-390F-20F4-7A046C4F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09947-757C-9CA3-91E2-ECA48D4B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05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52FE8-DC80-E998-BDE8-34C05DA1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24DB4-81A9-F260-6830-3602505F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CC12A-044E-E455-79B8-A5E9ED2E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6AE82-A90B-4B28-9030-FE204B19084D}" type="datetimeFigureOut">
              <a:rPr lang="en-IN" smtClean="0"/>
              <a:t>2022-06-21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AA20C-0034-8E67-599E-81551B1D9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DFB48-618F-FC9F-D251-4B71D376F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37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hyperlink" Target="http://pokerfuse.com/features/comment-analysis/state-race-online-gambling-begins/" TargetMode="External"/><Relationship Id="rId7" Type="http://schemas.openxmlformats.org/officeDocument/2006/relationships/image" Target="../media/image67.svg"/><Relationship Id="rId12" Type="http://schemas.openxmlformats.org/officeDocument/2006/relationships/image" Target="../media/image75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4.png"/><Relationship Id="rId5" Type="http://schemas.openxmlformats.org/officeDocument/2006/relationships/image" Target="../media/image70.jp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hyperlink" Target="https://creativecommons.org/licenses/by-nd/3.0/" TargetMode="External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https://sketchfab.com/3d-models/corona-virus-3d-model-0848e9c142984bef90145e0e04d03be5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en/photo/1455889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jpeg"/><Relationship Id="rId5" Type="http://schemas.openxmlformats.org/officeDocument/2006/relationships/image" Target="../media/image10.png"/><Relationship Id="rId10" Type="http://schemas.openxmlformats.org/officeDocument/2006/relationships/hyperlink" Target="https://creativecommons.org/licenses/by-sa/3.0/" TargetMode="External"/><Relationship Id="rId4" Type="http://schemas.microsoft.com/office/2007/relationships/hdphoto" Target="../media/hdphoto1.wdp"/><Relationship Id="rId9" Type="http://schemas.openxmlformats.org/officeDocument/2006/relationships/hyperlink" Target="https://meta.wikimedia.org/wiki/IMLD-ODD_2018_Wikidata_India_Edit-a-thon/Result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5.jpeg"/><Relationship Id="rId21" Type="http://schemas.openxmlformats.org/officeDocument/2006/relationships/image" Target="../media/image32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5" Type="http://schemas.openxmlformats.org/officeDocument/2006/relationships/image" Target="../media/image36.jp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20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5.jpg"/><Relationship Id="rId5" Type="http://schemas.openxmlformats.org/officeDocument/2006/relationships/image" Target="../media/image17.png"/><Relationship Id="rId15" Type="http://schemas.openxmlformats.org/officeDocument/2006/relationships/image" Target="../media/image26.jpeg"/><Relationship Id="rId23" Type="http://schemas.openxmlformats.org/officeDocument/2006/relationships/image" Target="../media/image34.jpg"/><Relationship Id="rId10" Type="http://schemas.openxmlformats.org/officeDocument/2006/relationships/image" Target="../media/image22.png"/><Relationship Id="rId19" Type="http://schemas.openxmlformats.org/officeDocument/2006/relationships/image" Target="../media/image30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microsoft.com/office/2007/relationships/hdphoto" Target="../media/hdphoto3.wdp"/><Relationship Id="rId22" Type="http://schemas.openxmlformats.org/officeDocument/2006/relationships/image" Target="../media/image33.png"/><Relationship Id="rId27" Type="http://schemas.openxmlformats.org/officeDocument/2006/relationships/image" Target="../media/image3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4.jpeg"/><Relationship Id="rId18" Type="http://schemas.openxmlformats.org/officeDocument/2006/relationships/image" Target="../media/image47.jpg"/><Relationship Id="rId3" Type="http://schemas.openxmlformats.org/officeDocument/2006/relationships/image" Target="../media/image39.jpg"/><Relationship Id="rId7" Type="http://schemas.openxmlformats.org/officeDocument/2006/relationships/hyperlink" Target="https://pxhere.com/en/photo/1079300" TargetMode="External"/><Relationship Id="rId12" Type="http://schemas.openxmlformats.org/officeDocument/2006/relationships/hyperlink" Target="https://pxhere.com/en/photo/555531" TargetMode="External"/><Relationship Id="rId17" Type="http://schemas.openxmlformats.org/officeDocument/2006/relationships/hyperlink" Target="https://commons.wikimedia.org/wiki/File:Starr_080610-8292_Mentha_x_spicata.jpg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jp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43.jpg"/><Relationship Id="rId5" Type="http://schemas.openxmlformats.org/officeDocument/2006/relationships/hyperlink" Target="https://creativecommons.org/licenses/by-sa/3.0/" TargetMode="External"/><Relationship Id="rId15" Type="http://schemas.openxmlformats.org/officeDocument/2006/relationships/image" Target="../media/image45.jpg"/><Relationship Id="rId10" Type="http://schemas.openxmlformats.org/officeDocument/2006/relationships/image" Target="../media/image42.jpg"/><Relationship Id="rId19" Type="http://schemas.openxmlformats.org/officeDocument/2006/relationships/hyperlink" Target="https://commons.wikimedia.org/wiki/File:Lemon_tree_002.jpg" TargetMode="External"/><Relationship Id="rId4" Type="http://schemas.openxmlformats.org/officeDocument/2006/relationships/hyperlink" Target="https://en.wikipedia.org/wiki/Terpene_synthase_N_terminal_domain" TargetMode="External"/><Relationship Id="rId9" Type="http://schemas.openxmlformats.org/officeDocument/2006/relationships/hyperlink" Target="http://www.publicdomainpictures.net/view-image.php?image=64765&amp;picture=yellow-corn" TargetMode="External"/><Relationship Id="rId14" Type="http://schemas.openxmlformats.org/officeDocument/2006/relationships/hyperlink" Target="https://pxhere.com/en/photo/132825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e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hyperlink" Target="https://meta.wikimedia.org/wiki/IMLD-ODD_2018_Wikidata_India_Edit-a-thon/Result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versity.org/wiki/Python_Concept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github.com/petermr/CEVOpen" TargetMode="External"/><Relationship Id="rId7" Type="http://schemas.openxmlformats.org/officeDocument/2006/relationships/image" Target="../media/image67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hyperlink" Target="https://en.wikipedia.org/wiki/Open-notebook_science" TargetMode="External"/><Relationship Id="rId5" Type="http://schemas.openxmlformats.org/officeDocument/2006/relationships/hyperlink" Target="https://github.com/petermr/pyami" TargetMode="External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github.com/petermr/pygetpapers" TargetMode="External"/><Relationship Id="rId9" Type="http://schemas.openxmlformats.org/officeDocument/2006/relationships/hyperlink" Target="http://informationtransfereconomics.blogspot.com/2017/02/information-equilibrium-cod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2B07-663C-B3D9-6A98-A8E441F33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929" y="1329196"/>
            <a:ext cx="9144000" cy="2387600"/>
          </a:xfrm>
        </p:spPr>
        <p:txBody>
          <a:bodyPr>
            <a:normAutofit/>
          </a:bodyPr>
          <a:lstStyle/>
          <a:p>
            <a:r>
              <a:rPr lang="en-IN" dirty="0"/>
              <a:t>Global challenges and Internships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84B4C-2410-4A40-BF3D-CC53863B0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3042"/>
            <a:ext cx="9144000" cy="1655762"/>
          </a:xfrm>
        </p:spPr>
        <p:txBody>
          <a:bodyPr/>
          <a:lstStyle/>
          <a:p>
            <a:r>
              <a:rPr lang="en-IN" dirty="0"/>
              <a:t>Peter Murray-Rust</a:t>
            </a:r>
          </a:p>
          <a:p>
            <a:r>
              <a:rPr lang="en-IN" dirty="0"/>
              <a:t>Department of Chemistry, Cambridge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928E9-60AC-692A-B3EA-EA4622DF5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19" t="2247" r="1619" b="-2247"/>
          <a:stretch/>
        </p:blipFill>
        <p:spPr>
          <a:xfrm>
            <a:off x="206861" y="81366"/>
            <a:ext cx="3840879" cy="13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9BEA9-E00A-0801-C414-E9D22E2A8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214" y="0"/>
            <a:ext cx="1268411" cy="136215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36F02E5-67B3-B2BB-3B16-28B0ADDD89CC}"/>
              </a:ext>
            </a:extLst>
          </p:cNvPr>
          <p:cNvSpPr txBox="1">
            <a:spLocks/>
          </p:cNvSpPr>
          <p:nvPr/>
        </p:nvSpPr>
        <p:spPr>
          <a:xfrm>
            <a:off x="1410929" y="512087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Shweata N. Hegde</a:t>
            </a:r>
          </a:p>
          <a:p>
            <a:r>
              <a:rPr lang="en-IN" dirty="0"/>
              <a:t>Project Manager (TIGR2ESS)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9A81A-DB49-83E9-9312-8091ABD84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601" y="677893"/>
            <a:ext cx="1956986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5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8FD75-397E-4EAC-B787-2889B79F1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8068"/>
          <a:stretch/>
        </p:blipFill>
        <p:spPr>
          <a:xfrm>
            <a:off x="153614" y="2446823"/>
            <a:ext cx="1932039" cy="3099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50B21-6288-4DA8-83E6-8AF15CC2F28B}"/>
              </a:ext>
            </a:extLst>
          </p:cNvPr>
          <p:cNvSpPr txBox="1"/>
          <p:nvPr/>
        </p:nvSpPr>
        <p:spPr>
          <a:xfrm>
            <a:off x="-41466" y="6589077"/>
            <a:ext cx="3222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://pokerfuse.com/features/comment-analysis/state-race-online-gambling-begins/"/>
              </a:rPr>
              <a:t>This Photo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nd/3.0/"/>
              </a:rPr>
              <a:t>CC BY-ND</a:t>
            </a:r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6A49A-8072-41D1-978B-DA8040532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48" y="2738171"/>
            <a:ext cx="7373202" cy="25651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AA6E7A-B1F0-4EA2-8079-BA35ABADE0BE}"/>
              </a:ext>
            </a:extLst>
          </p:cNvPr>
          <p:cNvCxnSpPr/>
          <p:nvPr/>
        </p:nvCxnSpPr>
        <p:spPr>
          <a:xfrm>
            <a:off x="9832" y="1173229"/>
            <a:ext cx="12182168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5B8B026-C0E1-40E2-87D6-3AC13D2380BF}"/>
              </a:ext>
            </a:extLst>
          </p:cNvPr>
          <p:cNvSpPr/>
          <p:nvPr/>
        </p:nvSpPr>
        <p:spPr>
          <a:xfrm>
            <a:off x="11577483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13D53-806B-46F1-B90A-F2A627C8F221}"/>
              </a:ext>
            </a:extLst>
          </p:cNvPr>
          <p:cNvSpPr txBox="1"/>
          <p:nvPr/>
        </p:nvSpPr>
        <p:spPr>
          <a:xfrm>
            <a:off x="82531" y="420908"/>
            <a:ext cx="6144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as community</a:t>
            </a:r>
          </a:p>
        </p:txBody>
      </p:sp>
      <p:pic>
        <p:nvPicPr>
          <p:cNvPr id="11" name="Graphic 10" descr="Unlock">
            <a:extLst>
              <a:ext uri="{FF2B5EF4-FFF2-40B4-BE49-F238E27FC236}">
                <a16:creationId xmlns:a16="http://schemas.microsoft.com/office/drawing/2014/main" id="{B334F570-8B4C-4D95-AB60-E900B44AF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7464" y="1274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3FE298-A7FF-4AA4-8895-2FD3CCF61BD8}"/>
              </a:ext>
            </a:extLst>
          </p:cNvPr>
          <p:cNvSpPr txBox="1"/>
          <p:nvPr/>
        </p:nvSpPr>
        <p:spPr>
          <a:xfrm>
            <a:off x="2291443" y="4805447"/>
            <a:ext cx="1779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Completed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6BA9D7-312C-4391-A017-422B5ABCD79D}"/>
              </a:ext>
            </a:extLst>
          </p:cNvPr>
          <p:cNvSpPr txBox="1"/>
          <p:nvPr/>
        </p:nvSpPr>
        <p:spPr>
          <a:xfrm>
            <a:off x="2288933" y="3788963"/>
            <a:ext cx="162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In-progress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16BC5-360D-44C6-84F4-048A75680F4A}"/>
              </a:ext>
            </a:extLst>
          </p:cNvPr>
          <p:cNvSpPr txBox="1"/>
          <p:nvPr/>
        </p:nvSpPr>
        <p:spPr>
          <a:xfrm>
            <a:off x="2291443" y="2772479"/>
            <a:ext cx="1779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Not-started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B1D99-355F-4527-9E4D-4E6B0D9A3F64}"/>
              </a:ext>
            </a:extLst>
          </p:cNvPr>
          <p:cNvSpPr txBox="1"/>
          <p:nvPr/>
        </p:nvSpPr>
        <p:spPr>
          <a:xfrm>
            <a:off x="4006702" y="3687629"/>
            <a:ext cx="126123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Tasks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3967D3-5DD4-4FB7-80A6-E4E5FC7A1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528" y="2016525"/>
            <a:ext cx="636224" cy="6631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D7F20E-5539-4902-99DE-A44A35F31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757" y="2032611"/>
            <a:ext cx="580123" cy="6310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730351-EF99-4100-805B-57D6FE3F0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643" y="2043089"/>
            <a:ext cx="620482" cy="6100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A5337B-9FC1-432D-8F95-1DED0B8154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2560" y="2048314"/>
            <a:ext cx="604685" cy="5996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DD5614-8961-4254-A270-666802B65F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2363" y="2019484"/>
            <a:ext cx="604685" cy="6572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2F3BEE-E75F-40FD-AA60-2DB5981BCC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3264" y="2031323"/>
            <a:ext cx="633587" cy="6335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CB1AFA-4C6C-4E53-A8BE-835EDD88A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68390" y="2028459"/>
            <a:ext cx="671281" cy="6393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2E346B-E8FC-4E4E-ADC4-7F6C964938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94637" y="2045385"/>
            <a:ext cx="641379" cy="6054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8CFE194-82EA-ED53-D6F5-BAC2A3251F28}"/>
              </a:ext>
            </a:extLst>
          </p:cNvPr>
          <p:cNvSpPr/>
          <p:nvPr/>
        </p:nvSpPr>
        <p:spPr>
          <a:xfrm>
            <a:off x="6438084" y="3337006"/>
            <a:ext cx="3123382" cy="11642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 Did?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 Plan to Do?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A62012-A7F8-750C-596E-3D78479C34C1}"/>
              </a:ext>
            </a:extLst>
          </p:cNvPr>
          <p:cNvSpPr txBox="1"/>
          <p:nvPr/>
        </p:nvSpPr>
        <p:spPr>
          <a:xfrm>
            <a:off x="4018047" y="2097695"/>
            <a:ext cx="106508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People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B712A-A1BB-4807-A5BF-A430631B15E2}"/>
              </a:ext>
            </a:extLst>
          </p:cNvPr>
          <p:cNvSpPr txBox="1"/>
          <p:nvPr/>
        </p:nvSpPr>
        <p:spPr>
          <a:xfrm>
            <a:off x="6365042" y="5339478"/>
            <a:ext cx="313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Daily Catch-up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8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F696FDA-2A60-49F2-82C0-880682F23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" b="11319"/>
          <a:stretch/>
        </p:blipFill>
        <p:spPr>
          <a:xfrm>
            <a:off x="9832" y="2082264"/>
            <a:ext cx="5811550" cy="265776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3AC555-E4E1-42A5-BB76-9B217979AB34}"/>
              </a:ext>
            </a:extLst>
          </p:cNvPr>
          <p:cNvCxnSpPr/>
          <p:nvPr/>
        </p:nvCxnSpPr>
        <p:spPr>
          <a:xfrm>
            <a:off x="0" y="1029872"/>
            <a:ext cx="12182168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A3D4C2-D7A2-4DB2-9DEB-20FE23BF5C2A}"/>
              </a:ext>
            </a:extLst>
          </p:cNvPr>
          <p:cNvSpPr/>
          <p:nvPr/>
        </p:nvSpPr>
        <p:spPr>
          <a:xfrm>
            <a:off x="11636477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E66F8-1E68-4F67-B8BA-E13E761EF54A}"/>
              </a:ext>
            </a:extLst>
          </p:cNvPr>
          <p:cNvSpPr txBox="1"/>
          <p:nvPr/>
        </p:nvSpPr>
        <p:spPr>
          <a:xfrm>
            <a:off x="2386764" y="4779638"/>
            <a:ext cx="265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Cambiohack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2020</a:t>
            </a:r>
          </a:p>
        </p:txBody>
      </p:sp>
      <p:pic>
        <p:nvPicPr>
          <p:cNvPr id="11" name="Graphic 10" descr="Unlock">
            <a:extLst>
              <a:ext uri="{FF2B5EF4-FFF2-40B4-BE49-F238E27FC236}">
                <a16:creationId xmlns:a16="http://schemas.microsoft.com/office/drawing/2014/main" id="{7F11D7B5-354F-437C-97BE-B3B1154DE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2573" y="5773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A5F31-269A-1128-09C4-2D4D14F51186}"/>
              </a:ext>
            </a:extLst>
          </p:cNvPr>
          <p:cNvSpPr txBox="1"/>
          <p:nvPr/>
        </p:nvSpPr>
        <p:spPr>
          <a:xfrm>
            <a:off x="199103" y="233779"/>
            <a:ext cx="2765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4A0BF-D1F9-856F-0872-218625246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0" y="2564026"/>
            <a:ext cx="4964751" cy="3723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32B7E-51AB-90DC-0BD6-BC5085D5BB7A}"/>
              </a:ext>
            </a:extLst>
          </p:cNvPr>
          <p:cNvSpPr txBox="1"/>
          <p:nvPr/>
        </p:nvSpPr>
        <p:spPr>
          <a:xfrm>
            <a:off x="7816645" y="6361925"/>
            <a:ext cx="327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Piaget Hackathon, SDG, 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76649-D782-5E65-CFFD-A221658AAA39}"/>
              </a:ext>
            </a:extLst>
          </p:cNvPr>
          <p:cNvSpPr txBox="1"/>
          <p:nvPr/>
        </p:nvSpPr>
        <p:spPr>
          <a:xfrm rot="21004442">
            <a:off x="2448232" y="2654710"/>
            <a:ext cx="7846142" cy="13234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4000" dirty="0"/>
              <a:t>Young people developing tech and collaborations for global challenges</a:t>
            </a:r>
          </a:p>
        </p:txBody>
      </p:sp>
    </p:spTree>
    <p:extLst>
      <p:ext uri="{BB962C8B-B14F-4D97-AF65-F5344CB8AC3E}">
        <p14:creationId xmlns:p14="http://schemas.microsoft.com/office/powerpoint/2010/main" val="329502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91732-DBC9-9420-F7C0-7AA3C017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16" y="1380003"/>
            <a:ext cx="9223553" cy="4011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55C3E-0700-8F05-9AA3-7750D084A86F}"/>
              </a:ext>
            </a:extLst>
          </p:cNvPr>
          <p:cNvSpPr txBox="1"/>
          <p:nvPr/>
        </p:nvSpPr>
        <p:spPr>
          <a:xfrm>
            <a:off x="2799735" y="368709"/>
            <a:ext cx="659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TIGR2ESS Workshop 2019, New Delhi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DD01B-F564-B85C-03C8-F36F947D6AE3}"/>
              </a:ext>
            </a:extLst>
          </p:cNvPr>
          <p:cNvSpPr txBox="1"/>
          <p:nvPr/>
        </p:nvSpPr>
        <p:spPr>
          <a:xfrm>
            <a:off x="3652681" y="5818084"/>
            <a:ext cx="44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1-day knowledge-mining 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AD069-C16E-9973-0499-50A227960A44}"/>
              </a:ext>
            </a:extLst>
          </p:cNvPr>
          <p:cNvSpPr txBox="1"/>
          <p:nvPr/>
        </p:nvSpPr>
        <p:spPr>
          <a:xfrm>
            <a:off x="8952271" y="6470753"/>
            <a:ext cx="302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Peter Murray-Rust and Interns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9B418-DA7D-F808-456A-8CD362128792}"/>
              </a:ext>
            </a:extLst>
          </p:cNvPr>
          <p:cNvSpPr txBox="1"/>
          <p:nvPr/>
        </p:nvSpPr>
        <p:spPr>
          <a:xfrm>
            <a:off x="3669889" y="5477997"/>
            <a:ext cx="461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Intern-based 2 months online prep.</a:t>
            </a:r>
          </a:p>
        </p:txBody>
      </p:sp>
    </p:spTree>
    <p:extLst>
      <p:ext uri="{BB962C8B-B14F-4D97-AF65-F5344CB8AC3E}">
        <p14:creationId xmlns:p14="http://schemas.microsoft.com/office/powerpoint/2010/main" val="15674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91939F-5770-6797-AD30-EB9CAA595B88}"/>
              </a:ext>
            </a:extLst>
          </p:cNvPr>
          <p:cNvCxnSpPr/>
          <p:nvPr/>
        </p:nvCxnSpPr>
        <p:spPr>
          <a:xfrm>
            <a:off x="1415846" y="1460091"/>
            <a:ext cx="9011264" cy="0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A9508D4-D8BF-AE62-2CBA-3BCBB8807D85}"/>
              </a:ext>
            </a:extLst>
          </p:cNvPr>
          <p:cNvSpPr/>
          <p:nvPr/>
        </p:nvSpPr>
        <p:spPr>
          <a:xfrm>
            <a:off x="9974825" y="1312607"/>
            <a:ext cx="235975" cy="2949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2265AE-A4C9-CFD7-DD6C-ED6BE6929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573" r="13725"/>
          <a:stretch/>
        </p:blipFill>
        <p:spPr>
          <a:xfrm>
            <a:off x="709433" y="2015149"/>
            <a:ext cx="2540000" cy="2278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EC525-2DE8-12F8-A3FC-7E8BE57B62F6}"/>
              </a:ext>
            </a:extLst>
          </p:cNvPr>
          <p:cNvSpPr txBox="1"/>
          <p:nvPr/>
        </p:nvSpPr>
        <p:spPr>
          <a:xfrm>
            <a:off x="-44245" y="6627168"/>
            <a:ext cx="40508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sketchfab.com/3d-models/corona-virus-3d-model-0848e9c142984bef90145e0e04d03be5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F68289-6B9E-0044-76C8-A95F3AD19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79686" y="1874596"/>
            <a:ext cx="3032625" cy="2651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243CE5-95A4-E82A-1B67-4B528A41D1A5}"/>
              </a:ext>
            </a:extLst>
          </p:cNvPr>
          <p:cNvSpPr txBox="1"/>
          <p:nvPr/>
        </p:nvSpPr>
        <p:spPr>
          <a:xfrm>
            <a:off x="2884713" y="6283470"/>
            <a:ext cx="81606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By Beck, H.E., Zimmermann, N. E., McVicar, T. R., </a:t>
            </a:r>
            <a:r>
              <a:rPr lang="en-IN" sz="1000" dirty="0" err="1"/>
              <a:t>Vergopolan</a:t>
            </a:r>
            <a:r>
              <a:rPr lang="en-IN" sz="1000" dirty="0"/>
              <a:t>, N., Berg, A., &amp;amp; Wood, E. F. - &amp;</a:t>
            </a:r>
            <a:r>
              <a:rPr lang="en-IN" sz="1000" dirty="0" err="1"/>
              <a:t>quot;Present</a:t>
            </a:r>
            <a:r>
              <a:rPr lang="en-IN" sz="1000" dirty="0"/>
              <a:t> and future </a:t>
            </a:r>
            <a:r>
              <a:rPr lang="en-IN" sz="1000" dirty="0" err="1"/>
              <a:t>Köppen</a:t>
            </a:r>
            <a:r>
              <a:rPr lang="en-IN" sz="1000" dirty="0"/>
              <a:t>-Geiger climate classification maps at 1-km </a:t>
            </a:r>
            <a:r>
              <a:rPr lang="en-IN" sz="1000" dirty="0" err="1"/>
              <a:t>resolution&amp;quot</a:t>
            </a:r>
            <a:r>
              <a:rPr lang="en-IN" sz="1000" dirty="0"/>
              <a:t>;. Nature Scientific Data. DOI:10.1038/sdata.2018.214., CC BY 4.0, https://commons.wikimedia.org/w/index.php?curid=74673686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2014CAC-1FFB-42C0-E455-BFCDE40287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37173"/>
          <a:stretch/>
        </p:blipFill>
        <p:spPr>
          <a:xfrm>
            <a:off x="8435607" y="1824512"/>
            <a:ext cx="3296506" cy="32775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2B60FE-87D5-A3A7-7AF7-A45FE91D608E}"/>
              </a:ext>
            </a:extLst>
          </p:cNvPr>
          <p:cNvSpPr txBox="1"/>
          <p:nvPr/>
        </p:nvSpPr>
        <p:spPr>
          <a:xfrm>
            <a:off x="1466644" y="843044"/>
            <a:ext cx="1298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/>
              <a:t>openVirus</a:t>
            </a:r>
            <a:endParaRPr lang="en-IN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14A4B-C6D1-2645-4115-9B5A38730CE4}"/>
              </a:ext>
            </a:extLst>
          </p:cNvPr>
          <p:cNvSpPr txBox="1"/>
          <p:nvPr/>
        </p:nvSpPr>
        <p:spPr>
          <a:xfrm>
            <a:off x="5146810" y="834110"/>
            <a:ext cx="195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Invasive species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FDBCEC-B093-5758-6A64-6B5AE97EBEF3}"/>
              </a:ext>
            </a:extLst>
          </p:cNvPr>
          <p:cNvSpPr txBox="1"/>
          <p:nvPr/>
        </p:nvSpPr>
        <p:spPr>
          <a:xfrm>
            <a:off x="1600520" y="374908"/>
            <a:ext cx="1030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27A0EC-2B3B-E88E-9DDE-C6B21BB5D291}"/>
              </a:ext>
            </a:extLst>
          </p:cNvPr>
          <p:cNvSpPr txBox="1"/>
          <p:nvPr/>
        </p:nvSpPr>
        <p:spPr>
          <a:xfrm>
            <a:off x="5666717" y="363461"/>
            <a:ext cx="1140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2021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D99F9B-97F5-B428-D8E9-CD5BDCA516EA}"/>
              </a:ext>
            </a:extLst>
          </p:cNvPr>
          <p:cNvSpPr txBox="1"/>
          <p:nvPr/>
        </p:nvSpPr>
        <p:spPr>
          <a:xfrm>
            <a:off x="9698703" y="335183"/>
            <a:ext cx="1140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2022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720B43-349C-BD30-7553-B5415D211B24}"/>
              </a:ext>
            </a:extLst>
          </p:cNvPr>
          <p:cNvCxnSpPr/>
          <p:nvPr/>
        </p:nvCxnSpPr>
        <p:spPr>
          <a:xfrm>
            <a:off x="10471353" y="1464772"/>
            <a:ext cx="901653" cy="0"/>
          </a:xfrm>
          <a:prstGeom prst="line">
            <a:avLst/>
          </a:prstGeom>
          <a:ln w="476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7AB8B2-809D-32E7-7C92-7E483D094508}"/>
              </a:ext>
            </a:extLst>
          </p:cNvPr>
          <p:cNvCxnSpPr/>
          <p:nvPr/>
        </p:nvCxnSpPr>
        <p:spPr>
          <a:xfrm>
            <a:off x="514193" y="1460091"/>
            <a:ext cx="901653" cy="0"/>
          </a:xfrm>
          <a:prstGeom prst="line">
            <a:avLst/>
          </a:prstGeom>
          <a:ln w="476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40CADAAC-3BCA-5FBE-840B-9B9497EDBA94}"/>
              </a:ext>
            </a:extLst>
          </p:cNvPr>
          <p:cNvSpPr/>
          <p:nvPr/>
        </p:nvSpPr>
        <p:spPr>
          <a:xfrm>
            <a:off x="1967073" y="1250790"/>
            <a:ext cx="365372" cy="40385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A35C3DF2-CC9C-87CE-170A-4A0C7B013C26}"/>
              </a:ext>
            </a:extLst>
          </p:cNvPr>
          <p:cNvSpPr/>
          <p:nvPr/>
        </p:nvSpPr>
        <p:spPr>
          <a:xfrm>
            <a:off x="5859474" y="1258165"/>
            <a:ext cx="365372" cy="40385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142A88DE-D9B2-7E25-FBAE-A3C71BFA1C83}"/>
              </a:ext>
            </a:extLst>
          </p:cNvPr>
          <p:cNvSpPr/>
          <p:nvPr/>
        </p:nvSpPr>
        <p:spPr>
          <a:xfrm>
            <a:off x="9901174" y="1250790"/>
            <a:ext cx="365372" cy="40385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1BCBEB-5895-E04E-DE3A-09BD0951E94F}"/>
              </a:ext>
            </a:extLst>
          </p:cNvPr>
          <p:cNvSpPr txBox="1"/>
          <p:nvPr/>
        </p:nvSpPr>
        <p:spPr>
          <a:xfrm>
            <a:off x="9234395" y="767000"/>
            <a:ext cx="2714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IPCC reports</a:t>
            </a:r>
          </a:p>
        </p:txBody>
      </p:sp>
    </p:spTree>
    <p:extLst>
      <p:ext uri="{BB962C8B-B14F-4D97-AF65-F5344CB8AC3E}">
        <p14:creationId xmlns:p14="http://schemas.microsoft.com/office/powerpoint/2010/main" val="263847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C566-4FBB-4FCA-BD8A-C38A2E4A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1669"/>
            <a:ext cx="11708263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  <a:cs typeface="Arial" panose="020B0604020202020204" pitchFamily="34" charset="0"/>
              </a:rPr>
              <a:t>Dictionaries</a:t>
            </a:r>
            <a:endParaRPr lang="en-IN" sz="5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20B49D0-34A9-449D-87B4-976522D9C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9558" y="179864"/>
            <a:ext cx="22442" cy="974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ADF9D-423E-4378-BDC1-ACA514B6A539}"/>
              </a:ext>
            </a:extLst>
          </p:cNvPr>
          <p:cNvSpPr txBox="1"/>
          <p:nvPr/>
        </p:nvSpPr>
        <p:spPr>
          <a:xfrm>
            <a:off x="4387640" y="1014088"/>
            <a:ext cx="313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MUL</a:t>
            </a:r>
            <a:r>
              <a:rPr lang="en-US" sz="2400" b="1" dirty="0"/>
              <a:t>TIL</a:t>
            </a:r>
            <a:r>
              <a:rPr lang="en-US" sz="2400" b="1" dirty="0">
                <a:solidFill>
                  <a:srgbClr val="009900"/>
                </a:solidFill>
              </a:rPr>
              <a:t>ING</a:t>
            </a:r>
            <a:r>
              <a:rPr lang="en-US" sz="2400" b="1" dirty="0">
                <a:solidFill>
                  <a:srgbClr val="F68212"/>
                </a:solidFill>
              </a:rPr>
              <a:t>UAL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77FA87-7995-4BF7-9958-F4BFF6295129}"/>
              </a:ext>
            </a:extLst>
          </p:cNvPr>
          <p:cNvSpPr txBox="1"/>
          <p:nvPr/>
        </p:nvSpPr>
        <p:spPr>
          <a:xfrm>
            <a:off x="548054" y="6610887"/>
            <a:ext cx="88737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0" dirty="0">
                <a:solidFill>
                  <a:srgbClr val="1D1C1D"/>
                </a:solidFill>
                <a:effectLst/>
                <a:latin typeface="Slack-Lato"/>
              </a:rPr>
              <a:t>By Version 1 by </a:t>
            </a:r>
            <a:r>
              <a:rPr lang="en-US" sz="800" i="0" dirty="0" err="1">
                <a:solidFill>
                  <a:srgbClr val="1D1C1D"/>
                </a:solidFill>
                <a:effectLst/>
                <a:latin typeface="Slack-Lato"/>
              </a:rPr>
              <a:t>Nohat</a:t>
            </a:r>
            <a:r>
              <a:rPr lang="en-US" sz="800" i="0" dirty="0">
                <a:solidFill>
                  <a:srgbClr val="1D1C1D"/>
                </a:solidFill>
                <a:effectLst/>
                <a:latin typeface="Slack-Lato"/>
              </a:rPr>
              <a:t> (concept by </a:t>
            </a:r>
            <a:r>
              <a:rPr lang="en-US" sz="800" i="0" dirty="0" err="1">
                <a:solidFill>
                  <a:srgbClr val="1D1C1D"/>
                </a:solidFill>
                <a:effectLst/>
                <a:latin typeface="Slack-Lato"/>
              </a:rPr>
              <a:t>Paullusmagnus</a:t>
            </a:r>
            <a:r>
              <a:rPr lang="en-US" sz="800" i="0" dirty="0">
                <a:solidFill>
                  <a:srgbClr val="1D1C1D"/>
                </a:solidFill>
                <a:effectLst/>
                <a:latin typeface="Slack-Lato"/>
              </a:rPr>
              <a:t>); Wikimedia. - File:Wikipedia-logo.svg as of 14 May 2010T23:16:42, CC BY-SA 3.0, https://en.wikipedia.org/w/index.php?curid=33285413</a:t>
            </a:r>
            <a:endParaRPr lang="en-IN" sz="800" dirty="0"/>
          </a:p>
        </p:txBody>
      </p:sp>
      <p:pic>
        <p:nvPicPr>
          <p:cNvPr id="36" name="Picture 2" descr="cc logo">
            <a:extLst>
              <a:ext uri="{FF2B5EF4-FFF2-40B4-BE49-F238E27FC236}">
                <a16:creationId xmlns:a16="http://schemas.microsoft.com/office/drawing/2014/main" id="{D8F80C42-C84A-47A5-A139-ACEC936D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3" y="6559391"/>
            <a:ext cx="259281" cy="259281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260437-DD08-455B-9D1A-504D05E2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26" b="96774" l="3226" r="95968">
                        <a14:foregroundMark x1="54032" y1="8871" x2="54032" y2="8871"/>
                        <a14:foregroundMark x1="54032" y1="4032" x2="54032" y2="4032"/>
                        <a14:foregroundMark x1="94355" y1="42742" x2="94355" y2="42742"/>
                        <a14:foregroundMark x1="87903" y1="83871" x2="87903" y2="83871"/>
                        <a14:foregroundMark x1="80645" y1="82258" x2="80645" y2="82258"/>
                        <a14:foregroundMark x1="35484" y1="89516" x2="35484" y2="89516"/>
                        <a14:foregroundMark x1="3226" y1="62903" x2="3226" y2="62903"/>
                        <a14:foregroundMark x1="7258" y1="39516" x2="7258" y2="39516"/>
                        <a14:foregroundMark x1="50000" y1="50000" x2="50000" y2="50000"/>
                        <a14:foregroundMark x1="55645" y1="42742" x2="55645" y2="42742"/>
                        <a14:foregroundMark x1="51613" y1="25000" x2="51613" y2="25000"/>
                        <a14:foregroundMark x1="69355" y1="11290" x2="69355" y2="11290"/>
                        <a14:foregroundMark x1="79032" y1="17742" x2="79032" y2="17742"/>
                        <a14:foregroundMark x1="91129" y1="55645" x2="91129" y2="55645"/>
                        <a14:foregroundMark x1="91129" y1="73387" x2="8871" y2="66129"/>
                        <a14:foregroundMark x1="76613" y1="16129" x2="91129" y2="76613"/>
                        <a14:foregroundMark x1="91129" y1="67742" x2="91129" y2="67742"/>
                        <a14:foregroundMark x1="92742" y1="54032" x2="92742" y2="54032"/>
                        <a14:foregroundMark x1="94355" y1="45161" x2="94355" y2="45161"/>
                        <a14:foregroundMark x1="94355" y1="39516" x2="94355" y2="39516"/>
                        <a14:foregroundMark x1="89516" y1="33871" x2="87903" y2="29032"/>
                        <a14:foregroundMark x1="95161" y1="44355" x2="96774" y2="57258"/>
                        <a14:foregroundMark x1="96774" y1="58871" x2="96774" y2="58871"/>
                        <a14:foregroundMark x1="75000" y1="93548" x2="75000" y2="93548"/>
                        <a14:foregroundMark x1="57258" y1="89516" x2="57258" y2="89516"/>
                        <a14:foregroundMark x1="54032" y1="91129" x2="54032" y2="91129"/>
                        <a14:foregroundMark x1="48387" y1="91129" x2="48387" y2="91129"/>
                        <a14:foregroundMark x1="42742" y1="91129" x2="37903" y2="91129"/>
                        <a14:foregroundMark x1="35484" y1="91129" x2="35484" y2="91129"/>
                        <a14:foregroundMark x1="28226" y1="85484" x2="25000" y2="80645"/>
                        <a14:foregroundMark x1="21774" y1="77419" x2="21774" y2="77419"/>
                        <a14:foregroundMark x1="42742" y1="96774" x2="42742" y2="96774"/>
                        <a14:foregroundMark x1="53226" y1="96774" x2="57258" y2="96774"/>
                        <a14:foregroundMark x1="23387" y1="14516" x2="23387" y2="14516"/>
                        <a14:foregroundMark x1="23387" y1="14516" x2="23387" y2="14516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4" y="6555630"/>
            <a:ext cx="259281" cy="259281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0D3CA6-26AB-42DB-A925-4937432A0D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72" r="3528"/>
          <a:stretch/>
        </p:blipFill>
        <p:spPr>
          <a:xfrm>
            <a:off x="8373485" y="1400993"/>
            <a:ext cx="3198326" cy="39022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43C191-D0ED-4075-A6A8-A36228BB8814}"/>
              </a:ext>
            </a:extLst>
          </p:cNvPr>
          <p:cNvCxnSpPr>
            <a:cxnSpLocks/>
          </p:cNvCxnSpPr>
          <p:nvPr/>
        </p:nvCxnSpPr>
        <p:spPr>
          <a:xfrm>
            <a:off x="11844718" y="0"/>
            <a:ext cx="0" cy="6858000"/>
          </a:xfrm>
          <a:prstGeom prst="line">
            <a:avLst/>
          </a:prstGeom>
          <a:ln w="76200">
            <a:solidFill>
              <a:srgbClr val="FBC48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A6C2DF-5CBD-4DA7-933B-AFFFFC7337E6}"/>
              </a:ext>
            </a:extLst>
          </p:cNvPr>
          <p:cNvCxnSpPr>
            <a:cxnSpLocks/>
          </p:cNvCxnSpPr>
          <p:nvPr/>
        </p:nvCxnSpPr>
        <p:spPr>
          <a:xfrm flipH="1">
            <a:off x="12104917" y="0"/>
            <a:ext cx="0" cy="6858000"/>
          </a:xfrm>
          <a:prstGeom prst="line">
            <a:avLst/>
          </a:prstGeom>
          <a:ln w="76200">
            <a:solidFill>
              <a:srgbClr val="F9A9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DD6C41-2C3A-4BE9-863C-C357CCAEC198}"/>
              </a:ext>
            </a:extLst>
          </p:cNvPr>
          <p:cNvCxnSpPr>
            <a:cxnSpLocks/>
          </p:cNvCxnSpPr>
          <p:nvPr/>
        </p:nvCxnSpPr>
        <p:spPr>
          <a:xfrm>
            <a:off x="11708264" y="0"/>
            <a:ext cx="0" cy="6858000"/>
          </a:xfrm>
          <a:prstGeom prst="line">
            <a:avLst/>
          </a:prstGeom>
          <a:ln w="76200">
            <a:solidFill>
              <a:srgbClr val="F7E7B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19348B-69F7-4A50-B175-E1F19155BEFA}"/>
              </a:ext>
            </a:extLst>
          </p:cNvPr>
          <p:cNvCxnSpPr>
            <a:cxnSpLocks/>
          </p:cNvCxnSpPr>
          <p:nvPr/>
        </p:nvCxnSpPr>
        <p:spPr>
          <a:xfrm>
            <a:off x="11977396" y="0"/>
            <a:ext cx="0" cy="6858000"/>
          </a:xfrm>
          <a:prstGeom prst="line">
            <a:avLst/>
          </a:prstGeom>
          <a:ln w="76200">
            <a:solidFill>
              <a:srgbClr val="EBC45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1D781-0A46-1FFF-3B0D-C3A46068CA5E}"/>
              </a:ext>
            </a:extLst>
          </p:cNvPr>
          <p:cNvSpPr txBox="1"/>
          <p:nvPr/>
        </p:nvSpPr>
        <p:spPr>
          <a:xfrm>
            <a:off x="8574256" y="6500604"/>
            <a:ext cx="32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Slide Credit: Ambreen </a:t>
            </a:r>
            <a:r>
              <a:rPr lang="en-IN" dirty="0" err="1"/>
              <a:t>Hamadani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A10D0A-0569-C5C7-F6DF-A4F2A3122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832993" y="-3320"/>
            <a:ext cx="1561292" cy="14676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FF5BD0-2F48-3A03-0341-8D75725B009F}"/>
              </a:ext>
            </a:extLst>
          </p:cNvPr>
          <p:cNvSpPr txBox="1"/>
          <p:nvPr/>
        </p:nvSpPr>
        <p:spPr>
          <a:xfrm>
            <a:off x="12169558" y="5204683"/>
            <a:ext cx="20267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tooltip="https://meta.wikimedia.org/wiki/IMLD-ODD_2018_Wikidata_India_Edit-a-thon/Results"/>
              </a:rPr>
              <a:t>This Photo</a:t>
            </a: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tooltip="https://creativecommons.org/licenses/by-sa/3.0/"/>
              </a:rPr>
              <a:t>CC BY-SA</a:t>
            </a:r>
            <a:endParaRPr kumimoji="0" lang="en-IN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D3170B-D730-144E-6DE2-DBD016879A2D}"/>
              </a:ext>
            </a:extLst>
          </p:cNvPr>
          <p:cNvSpPr txBox="1"/>
          <p:nvPr/>
        </p:nvSpPr>
        <p:spPr>
          <a:xfrm>
            <a:off x="844903" y="3360225"/>
            <a:ext cx="7101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zh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游ゴシック" panose="020B0400000000000000" pitchFamily="34" charset="-128"/>
                <a:cs typeface="+mn-cs"/>
              </a:rPr>
              <a:t>松球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游ゴシック" panose="020B0400000000000000" pitchFamily="34" charset="-128"/>
                <a:cs typeface="+mn-cs"/>
              </a:rPr>
              <a:t>&lt;/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="de"&gt;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Koniferenzapfen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="hi"&gt;</a:t>
            </a:r>
            <a:r>
              <a:rPr kumimoji="0" lang="hi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Mangal" panose="02040503050203030202" pitchFamily="18" charset="0"/>
              </a:rPr>
              <a:t>कोणधारी कोण&lt;/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="es"&gt;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cono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cône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59889-A7C3-C1C8-5C34-18CA59B7CE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1" r="47294"/>
          <a:stretch/>
        </p:blipFill>
        <p:spPr>
          <a:xfrm>
            <a:off x="641497" y="293330"/>
            <a:ext cx="2097436" cy="2364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5A4236-DD52-3BC7-9F67-929E47AF137A}"/>
              </a:ext>
            </a:extLst>
          </p:cNvPr>
          <p:cNvSpPr txBox="1"/>
          <p:nvPr/>
        </p:nvSpPr>
        <p:spPr>
          <a:xfrm>
            <a:off x="4243744" y="2127896"/>
            <a:ext cx="3472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Machine-understandable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84B6D-7A5E-6912-A086-72156E918014}"/>
              </a:ext>
            </a:extLst>
          </p:cNvPr>
          <p:cNvSpPr txBox="1"/>
          <p:nvPr/>
        </p:nvSpPr>
        <p:spPr>
          <a:xfrm>
            <a:off x="3077028" y="4868675"/>
            <a:ext cx="219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Plants dictionary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1D5E-B07C-6392-74C1-68DBBF712548}"/>
              </a:ext>
            </a:extLst>
          </p:cNvPr>
          <p:cNvSpPr txBox="1"/>
          <p:nvPr/>
        </p:nvSpPr>
        <p:spPr>
          <a:xfrm>
            <a:off x="8693748" y="5768008"/>
            <a:ext cx="255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Usable in AI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5F0811-96ED-A7A7-3C8B-187A128C9067}"/>
              </a:ext>
            </a:extLst>
          </p:cNvPr>
          <p:cNvSpPr/>
          <p:nvPr/>
        </p:nvSpPr>
        <p:spPr>
          <a:xfrm>
            <a:off x="11543069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51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DBA26A-FDE4-4374-9298-653374F1AE7F}"/>
              </a:ext>
            </a:extLst>
          </p:cNvPr>
          <p:cNvSpPr txBox="1"/>
          <p:nvPr/>
        </p:nvSpPr>
        <p:spPr>
          <a:xfrm>
            <a:off x="184120" y="576557"/>
            <a:ext cx="286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openVirus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6BF989-45F7-4CE0-BD91-EE9A029B442D}"/>
              </a:ext>
            </a:extLst>
          </p:cNvPr>
          <p:cNvGrpSpPr/>
          <p:nvPr/>
        </p:nvGrpSpPr>
        <p:grpSpPr>
          <a:xfrm>
            <a:off x="26005" y="1563615"/>
            <a:ext cx="1224300" cy="2325485"/>
            <a:chOff x="-15055" y="1785852"/>
            <a:chExt cx="1224300" cy="23254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ECA489-9589-4A19-81F2-FEE330D584DA}"/>
                </a:ext>
              </a:extLst>
            </p:cNvPr>
            <p:cNvSpPr/>
            <p:nvPr/>
          </p:nvSpPr>
          <p:spPr>
            <a:xfrm>
              <a:off x="-15055" y="1785852"/>
              <a:ext cx="1224300" cy="232548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C04C35-A0DF-413A-965C-6F15E768D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09" y="1954365"/>
              <a:ext cx="1004876" cy="951058"/>
            </a:xfrm>
            <a:prstGeom prst="rect">
              <a:avLst/>
            </a:prstGeom>
          </p:spPr>
        </p:pic>
        <p:pic>
          <p:nvPicPr>
            <p:cNvPr id="15" name="Picture 10" descr="Dr. Gitanjali Yadav, MNASc. — Department of Plant Sciences">
              <a:extLst>
                <a:ext uri="{FF2B5EF4-FFF2-40B4-BE49-F238E27FC236}">
                  <a16:creationId xmlns:a16="http://schemas.microsoft.com/office/drawing/2014/main" id="{D61620FB-B292-47F8-9C43-C0A3BBF495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938"/>
            <a:stretch/>
          </p:blipFill>
          <p:spPr bwMode="auto">
            <a:xfrm>
              <a:off x="86635" y="3056981"/>
              <a:ext cx="991648" cy="938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CDA51-7303-439E-B94C-456598992EAB}"/>
              </a:ext>
            </a:extLst>
          </p:cNvPr>
          <p:cNvGrpSpPr/>
          <p:nvPr/>
        </p:nvGrpSpPr>
        <p:grpSpPr>
          <a:xfrm>
            <a:off x="1303667" y="1558872"/>
            <a:ext cx="1237595" cy="2334970"/>
            <a:chOff x="1331523" y="1802820"/>
            <a:chExt cx="1237595" cy="233497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231F3E8-03D7-4CBC-8880-087842F54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1523" y="1802820"/>
              <a:ext cx="1237595" cy="23349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51261A-73E5-41E5-AE2D-7A14DBD4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4605" y="3046774"/>
              <a:ext cx="989134" cy="9489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8CCEF7F-152B-409B-B626-5B09AB926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7029"/>
            <a:stretch/>
          </p:blipFill>
          <p:spPr>
            <a:xfrm>
              <a:off x="1486965" y="1917951"/>
              <a:ext cx="991648" cy="94970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8D6DAD-BFE7-40BB-A83C-473981CF6F1F}"/>
              </a:ext>
            </a:extLst>
          </p:cNvPr>
          <p:cNvGrpSpPr/>
          <p:nvPr/>
        </p:nvGrpSpPr>
        <p:grpSpPr>
          <a:xfrm>
            <a:off x="5576480" y="1442865"/>
            <a:ext cx="2196322" cy="3118891"/>
            <a:chOff x="5641236" y="1815058"/>
            <a:chExt cx="2196322" cy="31188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EF2AF9-03C9-4BF2-910A-FB7781F68D41}"/>
                </a:ext>
              </a:extLst>
            </p:cNvPr>
            <p:cNvSpPr/>
            <p:nvPr/>
          </p:nvSpPr>
          <p:spPr>
            <a:xfrm>
              <a:off x="5641236" y="1815058"/>
              <a:ext cx="2196322" cy="31188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47990FA-7AB5-4817-BB58-BD1A5661958C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3" b="19715"/>
            <a:stretch/>
          </p:blipFill>
          <p:spPr bwMode="auto">
            <a:xfrm>
              <a:off x="5781367" y="2871304"/>
              <a:ext cx="946017" cy="943482"/>
            </a:xfrm>
            <a:prstGeom prst="ellipse">
              <a:avLst/>
            </a:prstGeom>
            <a:ln w="63500" cap="rnd">
              <a:noFill/>
            </a:ln>
            <a:effectLst/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F94153D-44B6-43B6-B05B-E1A7E69F342F}"/>
                </a:ext>
              </a:extLst>
            </p:cNvPr>
            <p:cNvPicPr/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9" t="14410" r="46590" b="13388"/>
            <a:stretch/>
          </p:blipFill>
          <p:spPr bwMode="auto">
            <a:xfrm rot="5400000">
              <a:off x="6854692" y="1911121"/>
              <a:ext cx="952932" cy="940752"/>
            </a:xfrm>
            <a:prstGeom prst="ellipse">
              <a:avLst/>
            </a:prstGeom>
            <a:ln w="63500" cap="rnd">
              <a:noFill/>
            </a:ln>
            <a:effectLst/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3219F41-2C93-4971-990A-52ACB864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3730" y="1897741"/>
              <a:ext cx="935667" cy="943481"/>
            </a:xfrm>
            <a:prstGeom prst="ellipse">
              <a:avLst/>
            </a:prstGeom>
            <a:ln w="63500" cap="rnd">
              <a:noFill/>
            </a:ln>
            <a:effectLst/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7FA97DB-C8AD-4CBE-A04A-58D0B66CD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657" r="12278" b="25626"/>
            <a:stretch/>
          </p:blipFill>
          <p:spPr>
            <a:xfrm>
              <a:off x="6867026" y="3925251"/>
              <a:ext cx="932974" cy="952932"/>
            </a:xfrm>
            <a:prstGeom prst="ellipse">
              <a:avLst/>
            </a:prstGeom>
            <a:ln w="63500" cap="rnd">
              <a:noFill/>
            </a:ln>
            <a:effectLst/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4C18C5-E466-44DC-8786-8649E181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24296" y="3962774"/>
              <a:ext cx="965001" cy="938461"/>
            </a:xfrm>
            <a:prstGeom prst="ellipse">
              <a:avLst/>
            </a:prstGeom>
            <a:ln w="63500" cap="rnd">
              <a:noFill/>
            </a:ln>
            <a:effectLst/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07B80D8-D2A1-40B0-BD13-1FA8CFFF6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046" b="12885"/>
            <a:stretch/>
          </p:blipFill>
          <p:spPr>
            <a:xfrm>
              <a:off x="6857585" y="2893021"/>
              <a:ext cx="932974" cy="938461"/>
            </a:xfrm>
            <a:prstGeom prst="ellipse">
              <a:avLst/>
            </a:prstGeom>
            <a:ln w="63500" cap="rnd">
              <a:noFill/>
            </a:ln>
            <a:effectLst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9B2943-E81A-4445-B72B-AF9B78D9501B}"/>
              </a:ext>
            </a:extLst>
          </p:cNvPr>
          <p:cNvGrpSpPr/>
          <p:nvPr/>
        </p:nvGrpSpPr>
        <p:grpSpPr>
          <a:xfrm>
            <a:off x="2871423" y="1459960"/>
            <a:ext cx="2307158" cy="4657844"/>
            <a:chOff x="2743794" y="1648830"/>
            <a:chExt cx="2307158" cy="46578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884BB3-8908-4D75-BAF0-8F86BB43D31A}"/>
                </a:ext>
              </a:extLst>
            </p:cNvPr>
            <p:cNvSpPr/>
            <p:nvPr/>
          </p:nvSpPr>
          <p:spPr>
            <a:xfrm>
              <a:off x="2743794" y="1648830"/>
              <a:ext cx="2307158" cy="465784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4" name="Picture 23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A23CE26D-F321-41FB-AE00-ECF0E87B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301" y="1734451"/>
              <a:ext cx="969615" cy="9809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 descr="Profile photo for Pruthivrajan">
              <a:extLst>
                <a:ext uri="{FF2B5EF4-FFF2-40B4-BE49-F238E27FC236}">
                  <a16:creationId xmlns:a16="http://schemas.microsoft.com/office/drawing/2014/main" id="{DB4DFDB0-C41F-48E9-8393-3A20284B55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" r="-1"/>
            <a:stretch/>
          </p:blipFill>
          <p:spPr bwMode="auto">
            <a:xfrm>
              <a:off x="4049636" y="2948595"/>
              <a:ext cx="941908" cy="951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14CD5D7-1F00-4CFE-B36E-7EB676C3F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1015" r="25014" b="44395"/>
            <a:stretch/>
          </p:blipFill>
          <p:spPr>
            <a:xfrm>
              <a:off x="2833639" y="4001746"/>
              <a:ext cx="1054118" cy="10561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CB69E4A-E698-497E-97F3-CBBC4747A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765" r="1088" b="15934"/>
            <a:stretch/>
          </p:blipFill>
          <p:spPr>
            <a:xfrm>
              <a:off x="4011655" y="1762482"/>
              <a:ext cx="950052" cy="957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D8D2B4-75EB-4013-86C5-74D89FA7E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r="6106"/>
            <a:stretch/>
          </p:blipFill>
          <p:spPr>
            <a:xfrm>
              <a:off x="4053696" y="4100323"/>
              <a:ext cx="937848" cy="94293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95C51D9-026A-4427-99E5-3AB12FF2B36E}"/>
                </a:ext>
              </a:extLst>
            </p:cNvPr>
            <p:cNvPicPr/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21"/>
            <a:stretch/>
          </p:blipFill>
          <p:spPr bwMode="auto">
            <a:xfrm>
              <a:off x="2833640" y="2911973"/>
              <a:ext cx="1043899" cy="989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2C84B3E-2CD8-458E-87FE-D8B74469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260" y="5169446"/>
              <a:ext cx="1003279" cy="100327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1C4BE5F-A64A-4373-BAA4-C6A49138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610" y="5199593"/>
              <a:ext cx="975959" cy="975959"/>
            </a:xfrm>
            <a:prstGeom prst="rect">
              <a:avLst/>
            </a:prstGeom>
          </p:spPr>
        </p:pic>
      </p:grp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2FC7F7A6-E52B-4676-A82D-B15B1EC7DF6E}"/>
              </a:ext>
            </a:extLst>
          </p:cNvPr>
          <p:cNvSpPr/>
          <p:nvPr/>
        </p:nvSpPr>
        <p:spPr>
          <a:xfrm>
            <a:off x="868279" y="1030145"/>
            <a:ext cx="365372" cy="36268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5217EE-97EC-4BEA-AD40-252A6D08178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55902" y="1208930"/>
            <a:ext cx="812377" cy="255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D60B3CAE-6942-4B00-92BE-F1AC79E09C57}"/>
              </a:ext>
            </a:extLst>
          </p:cNvPr>
          <p:cNvSpPr/>
          <p:nvPr/>
        </p:nvSpPr>
        <p:spPr>
          <a:xfrm>
            <a:off x="3690403" y="1027588"/>
            <a:ext cx="365372" cy="36268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3525160-7035-4478-A2B3-481154A50D9D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1233651" y="1209434"/>
            <a:ext cx="2483862" cy="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20DAF01-BA56-467A-BFC8-766568B5782B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086055" y="1194031"/>
            <a:ext cx="2462978" cy="17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556F9E-3D6F-4A76-A124-F9C253C12F05}"/>
              </a:ext>
            </a:extLst>
          </p:cNvPr>
          <p:cNvCxnSpPr>
            <a:cxnSpLocks/>
            <a:stCxn id="94" idx="6"/>
            <a:endCxn id="67" idx="1"/>
          </p:cNvCxnSpPr>
          <p:nvPr/>
        </p:nvCxnSpPr>
        <p:spPr>
          <a:xfrm flipV="1">
            <a:off x="6910803" y="1179059"/>
            <a:ext cx="2461678" cy="14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AD713F97-8824-4C5D-AB3C-44B92EDA868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49033" y="1022302"/>
            <a:ext cx="377985" cy="37798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BF4FEB3-5493-4DE8-8929-B2EB131D320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72481" y="990066"/>
            <a:ext cx="377985" cy="377985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C0027FA-6E66-47FF-B690-F23A2BAC11CE}"/>
              </a:ext>
            </a:extLst>
          </p:cNvPr>
          <p:cNvCxnSpPr>
            <a:stCxn id="67" idx="3"/>
          </p:cNvCxnSpPr>
          <p:nvPr/>
        </p:nvCxnSpPr>
        <p:spPr>
          <a:xfrm flipV="1">
            <a:off x="9750466" y="1171408"/>
            <a:ext cx="1384899" cy="765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328A78D-1481-49C1-9670-1D818AF33644}"/>
              </a:ext>
            </a:extLst>
          </p:cNvPr>
          <p:cNvSpPr txBox="1"/>
          <p:nvPr/>
        </p:nvSpPr>
        <p:spPr>
          <a:xfrm>
            <a:off x="5923780" y="368675"/>
            <a:ext cx="206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INYAS KARYA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Interns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D678BC-123E-4B4E-BCBF-CB1ABDCAF893}"/>
              </a:ext>
            </a:extLst>
          </p:cNvPr>
          <p:cNvSpPr txBox="1"/>
          <p:nvPr/>
        </p:nvSpPr>
        <p:spPr>
          <a:xfrm>
            <a:off x="3031612" y="614649"/>
            <a:ext cx="191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NIPGR Interns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482EB6-2476-45BB-BEBF-9559DE5EF249}"/>
              </a:ext>
            </a:extLst>
          </p:cNvPr>
          <p:cNvSpPr txBox="1"/>
          <p:nvPr/>
        </p:nvSpPr>
        <p:spPr>
          <a:xfrm>
            <a:off x="8526696" y="319970"/>
            <a:ext cx="206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CamBio Hackathon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A7B408-DA03-44B6-AB13-FA6FD62384D7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40997" y="1193476"/>
            <a:ext cx="833525" cy="15958"/>
          </a:xfrm>
          <a:prstGeom prst="line">
            <a:avLst/>
          </a:prstGeom>
          <a:ln w="1047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61CE799-7ADA-4C8C-84F8-674C2542DDAB}"/>
              </a:ext>
            </a:extLst>
          </p:cNvPr>
          <p:cNvCxnSpPr>
            <a:cxnSpLocks/>
            <a:stCxn id="92" idx="6"/>
            <a:endCxn id="90" idx="2"/>
          </p:cNvCxnSpPr>
          <p:nvPr/>
        </p:nvCxnSpPr>
        <p:spPr>
          <a:xfrm>
            <a:off x="1239894" y="1209434"/>
            <a:ext cx="2439224" cy="2054"/>
          </a:xfrm>
          <a:prstGeom prst="line">
            <a:avLst/>
          </a:prstGeom>
          <a:ln w="1047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6EA3E8C-C3DD-4429-95BF-D855CE60A53E}"/>
              </a:ext>
            </a:extLst>
          </p:cNvPr>
          <p:cNvCxnSpPr>
            <a:cxnSpLocks/>
            <a:stCxn id="90" idx="6"/>
            <a:endCxn id="94" idx="2"/>
          </p:cNvCxnSpPr>
          <p:nvPr/>
        </p:nvCxnSpPr>
        <p:spPr>
          <a:xfrm flipV="1">
            <a:off x="4044490" y="1193476"/>
            <a:ext cx="2500941" cy="18012"/>
          </a:xfrm>
          <a:prstGeom prst="line">
            <a:avLst/>
          </a:prstGeom>
          <a:ln w="1047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E32A9F-D4BB-4D99-A5FE-CC22CC1E96CE}"/>
              </a:ext>
            </a:extLst>
          </p:cNvPr>
          <p:cNvCxnSpPr>
            <a:cxnSpLocks/>
          </p:cNvCxnSpPr>
          <p:nvPr/>
        </p:nvCxnSpPr>
        <p:spPr>
          <a:xfrm flipV="1">
            <a:off x="6924806" y="1164468"/>
            <a:ext cx="2445373" cy="23632"/>
          </a:xfrm>
          <a:prstGeom prst="line">
            <a:avLst/>
          </a:prstGeom>
          <a:ln w="1047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4BB08E68-1D7E-433A-BBD9-5CD11AD4FF39}"/>
              </a:ext>
            </a:extLst>
          </p:cNvPr>
          <p:cNvSpPr/>
          <p:nvPr/>
        </p:nvSpPr>
        <p:spPr>
          <a:xfrm>
            <a:off x="3679118" y="1030145"/>
            <a:ext cx="365372" cy="36268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E83350DF-436C-4FFC-8497-8A0E4E3EAFFB}"/>
              </a:ext>
            </a:extLst>
          </p:cNvPr>
          <p:cNvSpPr/>
          <p:nvPr/>
        </p:nvSpPr>
        <p:spPr>
          <a:xfrm>
            <a:off x="874522" y="1007508"/>
            <a:ext cx="365372" cy="40385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09E6C002-4A75-4013-BBB7-4E1D8962C417}"/>
              </a:ext>
            </a:extLst>
          </p:cNvPr>
          <p:cNvSpPr/>
          <p:nvPr/>
        </p:nvSpPr>
        <p:spPr>
          <a:xfrm>
            <a:off x="6545431" y="1012133"/>
            <a:ext cx="365372" cy="36268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5A85230B-5B5F-44F3-A2B1-16A20281C4F2}"/>
              </a:ext>
            </a:extLst>
          </p:cNvPr>
          <p:cNvSpPr/>
          <p:nvPr/>
        </p:nvSpPr>
        <p:spPr>
          <a:xfrm>
            <a:off x="9370179" y="973327"/>
            <a:ext cx="365372" cy="36268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96CDB8-DBDC-4FE4-AC25-FBDB762E9695}"/>
              </a:ext>
            </a:extLst>
          </p:cNvPr>
          <p:cNvGrpSpPr/>
          <p:nvPr/>
        </p:nvGrpSpPr>
        <p:grpSpPr>
          <a:xfrm>
            <a:off x="8384280" y="1399943"/>
            <a:ext cx="2269305" cy="3412856"/>
            <a:chOff x="8211505" y="1511580"/>
            <a:chExt cx="2269305" cy="341285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6033FDC-66A9-41DE-AF94-37020CD92E12}"/>
                </a:ext>
              </a:extLst>
            </p:cNvPr>
            <p:cNvGrpSpPr/>
            <p:nvPr/>
          </p:nvGrpSpPr>
          <p:grpSpPr>
            <a:xfrm>
              <a:off x="8211505" y="1511580"/>
              <a:ext cx="2269305" cy="3412856"/>
              <a:chOff x="8361984" y="1708350"/>
              <a:chExt cx="2269305" cy="341285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FB00C6-9CC2-452E-993B-6B4C8CECE278}"/>
                  </a:ext>
                </a:extLst>
              </p:cNvPr>
              <p:cNvSpPr/>
              <p:nvPr/>
            </p:nvSpPr>
            <p:spPr>
              <a:xfrm>
                <a:off x="8361984" y="1708350"/>
                <a:ext cx="2269305" cy="34128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495261EA-4BD4-4AD1-ADDE-40EDF62DE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2934" y="2834618"/>
                <a:ext cx="965001" cy="98193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448CA4D-F0CF-4DFF-A95B-ADFAA9CBF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5796" y="3864078"/>
                <a:ext cx="1095375" cy="1076325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B96480FA-72B8-4148-A5E8-5E9A9F358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6708" y="1766256"/>
                <a:ext cx="1011039" cy="993607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7081A6D8-9F19-4746-BB43-C81063ED7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1557" y="2834618"/>
                <a:ext cx="981930" cy="981930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E5CD4C-6F4A-40E0-B4B4-8268BC421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222" y="1606479"/>
              <a:ext cx="958233" cy="958233"/>
            </a:xfrm>
            <a:prstGeom prst="rect">
              <a:avLst/>
            </a:prstGeom>
          </p:spPr>
        </p:pic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0B35323F-AFE8-1658-3763-8E09BDEC300F}"/>
              </a:ext>
            </a:extLst>
          </p:cNvPr>
          <p:cNvSpPr/>
          <p:nvPr/>
        </p:nvSpPr>
        <p:spPr>
          <a:xfrm>
            <a:off x="11543069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31612-3CD3-99F9-8B1A-05446D961B4C}"/>
              </a:ext>
            </a:extLst>
          </p:cNvPr>
          <p:cNvSpPr txBox="1"/>
          <p:nvPr/>
        </p:nvSpPr>
        <p:spPr>
          <a:xfrm>
            <a:off x="97217" y="53337"/>
            <a:ext cx="2189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2020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06FC21-FBBA-E4EC-FF21-C717E77E09E6}"/>
              </a:ext>
            </a:extLst>
          </p:cNvPr>
          <p:cNvSpPr txBox="1"/>
          <p:nvPr/>
        </p:nvSpPr>
        <p:spPr>
          <a:xfrm rot="20884975">
            <a:off x="2631435" y="2994386"/>
            <a:ext cx="6887497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dirty="0"/>
              <a:t>3 year rolling online internship program to tackle global 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CF42F-44F4-B768-99D8-489C5C50500B}"/>
              </a:ext>
            </a:extLst>
          </p:cNvPr>
          <p:cNvSpPr txBox="1"/>
          <p:nvPr/>
        </p:nvSpPr>
        <p:spPr>
          <a:xfrm>
            <a:off x="7259316" y="5663869"/>
            <a:ext cx="4558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Shweata is TIGR2ESS funded (2021)</a:t>
            </a:r>
          </a:p>
        </p:txBody>
      </p:sp>
    </p:spTree>
    <p:extLst>
      <p:ext uri="{BB962C8B-B14F-4D97-AF65-F5344CB8AC3E}">
        <p14:creationId xmlns:p14="http://schemas.microsoft.com/office/powerpoint/2010/main" val="409605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F1087-8DF7-4E13-83B8-83E88F25D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1"/>
          <a:stretch/>
        </p:blipFill>
        <p:spPr>
          <a:xfrm>
            <a:off x="774646" y="263210"/>
            <a:ext cx="1577517" cy="2145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92B8CB-6264-4CBE-A9CA-E8966C4F76DF}"/>
              </a:ext>
            </a:extLst>
          </p:cNvPr>
          <p:cNvSpPr txBox="1"/>
          <p:nvPr/>
        </p:nvSpPr>
        <p:spPr>
          <a:xfrm>
            <a:off x="556971" y="3930955"/>
            <a:ext cx="11895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i="0" dirty="0">
                <a:effectLst/>
                <a:latin typeface="Slack-Lato"/>
              </a:rPr>
              <a:t>DBT-KARYA Interns 2021</a:t>
            </a:r>
            <a:endParaRPr lang="en-US" sz="4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F59B4C-F3F8-4844-8953-6835C57464F9}"/>
              </a:ext>
            </a:extLst>
          </p:cNvPr>
          <p:cNvSpPr txBox="1"/>
          <p:nvPr/>
        </p:nvSpPr>
        <p:spPr>
          <a:xfrm>
            <a:off x="0" y="6537848"/>
            <a:ext cx="5181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hlinkClick r:id="rId4"/>
              </a:rPr>
              <a:t>https://en.wikipedia.org/wiki/Terpene_synthase_N_terminal_domain</a:t>
            </a:r>
            <a:r>
              <a:rPr lang="en-IN" sz="1200" dirty="0"/>
              <a:t> , </a:t>
            </a:r>
            <a:r>
              <a:rPr lang="en-IN" sz="1200" dirty="0">
                <a:hlinkClick r:id="rId5" tooltip="https://creativecommons.org/licenses/by-sa/3.0/"/>
              </a:rPr>
              <a:t>CC BY-SA</a:t>
            </a:r>
            <a:endParaRPr lang="en-IN" sz="1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B3F3DC-A9DE-4E04-8091-26B24B986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315595" y="204236"/>
            <a:ext cx="1351691" cy="10137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CB6669-718E-421A-A31E-6A87BDCEE3E8}"/>
              </a:ext>
            </a:extLst>
          </p:cNvPr>
          <p:cNvSpPr txBox="1"/>
          <p:nvPr/>
        </p:nvSpPr>
        <p:spPr>
          <a:xfrm>
            <a:off x="9292254" y="2309352"/>
            <a:ext cx="4609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Kumari </a:t>
            </a:r>
            <a:r>
              <a:rPr lang="en-US" sz="2400" b="1" dirty="0" err="1"/>
              <a:t>Rageshwari</a:t>
            </a:r>
            <a:endParaRPr lang="en-IN" sz="2400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881600-B49A-4CE8-A858-A67516492C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21898"/>
          <a:stretch/>
        </p:blipFill>
        <p:spPr>
          <a:xfrm>
            <a:off x="136978" y="170497"/>
            <a:ext cx="1093613" cy="926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07BCBB-F2DD-47C3-B570-10D51016D2FB}"/>
              </a:ext>
            </a:extLst>
          </p:cNvPr>
          <p:cNvSpPr txBox="1"/>
          <p:nvPr/>
        </p:nvSpPr>
        <p:spPr>
          <a:xfrm>
            <a:off x="3188605" y="2309353"/>
            <a:ext cx="2543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Anam</a:t>
            </a:r>
            <a:r>
              <a:rPr lang="en-US" sz="2400" b="1" dirty="0"/>
              <a:t> Anjum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17AF47E-5812-492B-AC1B-A2DFAB8A2A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19" b="19823"/>
          <a:stretch/>
        </p:blipFill>
        <p:spPr>
          <a:xfrm>
            <a:off x="4020372" y="271033"/>
            <a:ext cx="1793692" cy="21453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949379-E76E-44D8-85A7-031E7EBC5D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27052"/>
          <a:stretch/>
        </p:blipFill>
        <p:spPr>
          <a:xfrm>
            <a:off x="3188605" y="227776"/>
            <a:ext cx="1093613" cy="999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5F5159-1068-4F44-9708-40805381714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29805" r="9610" b="14386"/>
          <a:stretch/>
        </p:blipFill>
        <p:spPr>
          <a:xfrm>
            <a:off x="3188605" y="1335862"/>
            <a:ext cx="1093613" cy="1030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E464D22-A49E-4FF8-979C-0B7D3A61855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6" t="29322" r="39789" b="23971"/>
          <a:stretch/>
        </p:blipFill>
        <p:spPr>
          <a:xfrm>
            <a:off x="7168764" y="193350"/>
            <a:ext cx="1702767" cy="20363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014E49-735E-4253-A5D3-98B599DD366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11047" t="964" r="12005" b="-964"/>
          <a:stretch/>
        </p:blipFill>
        <p:spPr>
          <a:xfrm>
            <a:off x="6377938" y="193350"/>
            <a:ext cx="1040102" cy="1013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938AEF-49D4-4792-907D-6430A1B3729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13623" t="12137" r="14936" b="-12137"/>
          <a:stretch/>
        </p:blipFill>
        <p:spPr>
          <a:xfrm>
            <a:off x="6377938" y="1316817"/>
            <a:ext cx="1040102" cy="1013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D51FAC-731F-44EC-A12D-CD31D0EF8703}"/>
              </a:ext>
            </a:extLst>
          </p:cNvPr>
          <p:cNvSpPr txBox="1"/>
          <p:nvPr/>
        </p:nvSpPr>
        <p:spPr>
          <a:xfrm>
            <a:off x="5125616" y="6537848"/>
            <a:ext cx="3657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19" tooltip="https://commons.wikimedia.org/wiki/File:Lemon_tree_002.jpg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5" tooltip="https://creativecommons.org/licenses/by-sa/3.0/"/>
              </a:rPr>
              <a:t>CC BY-SA</a:t>
            </a:r>
            <a:endParaRPr lang="en-IN" sz="9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50F66A-3669-411D-928C-8798CD842B4B}"/>
              </a:ext>
            </a:extLst>
          </p:cNvPr>
          <p:cNvSpPr txBox="1"/>
          <p:nvPr/>
        </p:nvSpPr>
        <p:spPr>
          <a:xfrm>
            <a:off x="6504654" y="2309503"/>
            <a:ext cx="2660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Anjali </a:t>
            </a:r>
            <a:r>
              <a:rPr lang="en-US" sz="2400" b="1" dirty="0" err="1"/>
              <a:t>Shekhawat</a:t>
            </a:r>
            <a:endParaRPr 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E86AEF-E7C4-4240-81CD-4C4340CCB6B3}"/>
              </a:ext>
            </a:extLst>
          </p:cNvPr>
          <p:cNvSpPr txBox="1"/>
          <p:nvPr/>
        </p:nvSpPr>
        <p:spPr>
          <a:xfrm>
            <a:off x="621627" y="2317792"/>
            <a:ext cx="1849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Prachi Singh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7A299B-CDD0-4A6B-AECE-9288204761B3}"/>
              </a:ext>
            </a:extLst>
          </p:cNvPr>
          <p:cNvSpPr txBox="1"/>
          <p:nvPr/>
        </p:nvSpPr>
        <p:spPr>
          <a:xfrm>
            <a:off x="574715" y="2715874"/>
            <a:ext cx="2543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Botany Undergrad, </a:t>
            </a:r>
            <a:r>
              <a:rPr lang="en-IN" b="0" i="0" dirty="0" err="1">
                <a:solidFill>
                  <a:srgbClr val="1D1C1D"/>
                </a:solidFill>
                <a:effectLst/>
                <a:latin typeface="Slack-Lato"/>
              </a:rPr>
              <a:t>Janki</a:t>
            </a:r>
            <a:r>
              <a:rPr lang="en-IN" b="0" i="0" dirty="0">
                <a:solidFill>
                  <a:srgbClr val="1D1C1D"/>
                </a:solidFill>
                <a:effectLst/>
                <a:latin typeface="Slack-Lato"/>
              </a:rPr>
              <a:t> Devi Bajaj Girls Govt. College, Kota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F9ED1F-E003-4D12-A610-8362798FC0BC}"/>
              </a:ext>
            </a:extLst>
          </p:cNvPr>
          <p:cNvSpPr txBox="1"/>
          <p:nvPr/>
        </p:nvSpPr>
        <p:spPr>
          <a:xfrm>
            <a:off x="6227008" y="2645604"/>
            <a:ext cx="2660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Slack-Lato"/>
              </a:rPr>
              <a:t> </a:t>
            </a:r>
            <a:r>
              <a:rPr lang="en-IN" dirty="0">
                <a:latin typeface="Slack-Lato"/>
              </a:rPr>
              <a:t>Masters (Botany) Student, </a:t>
            </a:r>
          </a:p>
          <a:p>
            <a:r>
              <a:rPr lang="en-IN" b="0" i="0" dirty="0">
                <a:effectLst/>
                <a:latin typeface="Slack-Lato"/>
              </a:rPr>
              <a:t>Jai </a:t>
            </a:r>
            <a:r>
              <a:rPr lang="en-IN" b="0" i="0" dirty="0" err="1">
                <a:effectLst/>
                <a:latin typeface="Slack-Lato"/>
              </a:rPr>
              <a:t>Narain</a:t>
            </a:r>
            <a:r>
              <a:rPr lang="en-IN" b="0" i="0" dirty="0">
                <a:effectLst/>
                <a:latin typeface="Slack-Lato"/>
              </a:rPr>
              <a:t> Vyas University, </a:t>
            </a:r>
          </a:p>
          <a:p>
            <a:r>
              <a:rPr lang="en-IN" b="0" i="0" dirty="0">
                <a:effectLst/>
                <a:latin typeface="Slack-Lato"/>
              </a:rPr>
              <a:t>Jodhpur, Rajasthan, India</a:t>
            </a:r>
            <a:r>
              <a:rPr lang="en-IN" b="0" i="0" dirty="0">
                <a:effectLst/>
                <a:latin typeface="Arial" panose="020B0604020202020204" pitchFamily="34" charset="0"/>
              </a:rPr>
              <a:t>.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9ADB68-5C3A-412F-A974-54DC775F2C2C}"/>
              </a:ext>
            </a:extLst>
          </p:cNvPr>
          <p:cNvSpPr txBox="1"/>
          <p:nvPr/>
        </p:nvSpPr>
        <p:spPr>
          <a:xfrm>
            <a:off x="9382701" y="2819310"/>
            <a:ext cx="2841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Masters (Biotech) Student,</a:t>
            </a:r>
          </a:p>
          <a:p>
            <a:r>
              <a:rPr lang="en-US" dirty="0"/>
              <a:t>Botany Department in University of Rajasthan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4E95A9-90DC-4F4F-ADD7-315932B4F0D0}"/>
              </a:ext>
            </a:extLst>
          </p:cNvPr>
          <p:cNvSpPr txBox="1"/>
          <p:nvPr/>
        </p:nvSpPr>
        <p:spPr>
          <a:xfrm>
            <a:off x="3096551" y="2727914"/>
            <a:ext cx="2660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Masters (Botany) Student, </a:t>
            </a:r>
            <a:r>
              <a:rPr lang="en-IN" dirty="0" err="1"/>
              <a:t>Janki</a:t>
            </a:r>
            <a:r>
              <a:rPr lang="en-IN" dirty="0"/>
              <a:t> Devi Bajaj Government Girls Science College Kota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2AA7B04-E1A9-4101-93B8-E5E8D0524D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2254" y="346992"/>
            <a:ext cx="1140289" cy="855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094D4D1-9C28-4B2E-8F0F-0D1E480306C6}"/>
              </a:ext>
            </a:extLst>
          </p:cNvPr>
          <p:cNvSpPr txBox="1"/>
          <p:nvPr/>
        </p:nvSpPr>
        <p:spPr>
          <a:xfrm>
            <a:off x="0" y="832877"/>
            <a:ext cx="147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CORN</a:t>
            </a:r>
            <a:endParaRPr lang="en-IN" b="1" dirty="0">
              <a:highlight>
                <a:srgbClr val="FFFF00"/>
              </a:highligh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487772-4838-4B83-A6CB-723DFF3845EA}"/>
              </a:ext>
            </a:extLst>
          </p:cNvPr>
          <p:cNvSpPr txBox="1"/>
          <p:nvPr/>
        </p:nvSpPr>
        <p:spPr>
          <a:xfrm>
            <a:off x="3064289" y="937589"/>
            <a:ext cx="190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TOMATO</a:t>
            </a:r>
            <a:endParaRPr lang="en-IN" b="1" dirty="0">
              <a:highlight>
                <a:srgbClr val="FFFF00"/>
              </a:highligh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3DB4DA-2940-429A-968F-EE458B585E61}"/>
              </a:ext>
            </a:extLst>
          </p:cNvPr>
          <p:cNvSpPr txBox="1"/>
          <p:nvPr/>
        </p:nvSpPr>
        <p:spPr>
          <a:xfrm>
            <a:off x="3055882" y="2075946"/>
            <a:ext cx="124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CAMELLIA</a:t>
            </a:r>
            <a:endParaRPr lang="en-IN" b="1" dirty="0">
              <a:highlight>
                <a:srgbClr val="FFFF00"/>
              </a:highligh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FE03DD8-4565-4579-AA14-C590911E995A}"/>
              </a:ext>
            </a:extLst>
          </p:cNvPr>
          <p:cNvSpPr txBox="1"/>
          <p:nvPr/>
        </p:nvSpPr>
        <p:spPr>
          <a:xfrm>
            <a:off x="6248199" y="898336"/>
            <a:ext cx="152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MINT</a:t>
            </a:r>
            <a:endParaRPr lang="en-IN" b="1" dirty="0">
              <a:highlight>
                <a:srgbClr val="FFFF00"/>
              </a:highligh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A6A3F7-2C0D-4D9F-ADAC-E17A053ED657}"/>
              </a:ext>
            </a:extLst>
          </p:cNvPr>
          <p:cNvSpPr txBox="1"/>
          <p:nvPr/>
        </p:nvSpPr>
        <p:spPr>
          <a:xfrm>
            <a:off x="6270978" y="2026024"/>
            <a:ext cx="109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LEMON</a:t>
            </a:r>
            <a:endParaRPr lang="en-IN" b="1" dirty="0">
              <a:highlight>
                <a:srgbClr val="FFFF00"/>
              </a:highligh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9C9A0D-40A1-44FE-8DBF-F3176F9EE98E}"/>
              </a:ext>
            </a:extLst>
          </p:cNvPr>
          <p:cNvSpPr txBox="1"/>
          <p:nvPr/>
        </p:nvSpPr>
        <p:spPr>
          <a:xfrm>
            <a:off x="9165538" y="937589"/>
            <a:ext cx="102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GRAPES</a:t>
            </a:r>
            <a:endParaRPr lang="en-IN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ABBC4-5765-9233-E449-0710D0435CC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4853" y="3922179"/>
            <a:ext cx="2276793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9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Best Black And White World Map Printable - printablee.com">
            <a:extLst>
              <a:ext uri="{FF2B5EF4-FFF2-40B4-BE49-F238E27FC236}">
                <a16:creationId xmlns:a16="http://schemas.microsoft.com/office/drawing/2014/main" id="{9DA84B41-9A58-9178-EF08-52B864E4A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9"/>
          <a:stretch/>
        </p:blipFill>
        <p:spPr bwMode="auto">
          <a:xfrm>
            <a:off x="689645" y="-57752"/>
            <a:ext cx="10368000" cy="67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084FEB-4131-3F71-8D37-43EA58FE7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b="44702"/>
          <a:stretch/>
        </p:blipFill>
        <p:spPr bwMode="auto">
          <a:xfrm>
            <a:off x="5296641" y="796619"/>
            <a:ext cx="79935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65B7E4-A004-0373-B821-0F86EA7AE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b="17843"/>
          <a:stretch/>
        </p:blipFill>
        <p:spPr bwMode="auto">
          <a:xfrm>
            <a:off x="7101568" y="5633420"/>
            <a:ext cx="864000" cy="9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53EB99-D649-4BC9-A268-D59A60D5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7"/>
          <a:stretch/>
        </p:blipFill>
        <p:spPr bwMode="auto">
          <a:xfrm>
            <a:off x="689644" y="924035"/>
            <a:ext cx="822346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A3E261F-1485-B594-7504-FEFC901F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38" y="5633420"/>
            <a:ext cx="7477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783735-917F-3E5D-17F5-991F6B92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541" y="3108959"/>
            <a:ext cx="792000" cy="10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3A208D9-A037-F24D-84ED-64CEECA0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0"/>
          <a:stretch/>
        </p:blipFill>
        <p:spPr bwMode="auto">
          <a:xfrm>
            <a:off x="10047055" y="2033344"/>
            <a:ext cx="936000" cy="9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94BA990-4E88-68B0-B7F9-F9E1D30C7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68" y="5526852"/>
            <a:ext cx="84034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36A1D74-1524-F3C6-D94B-B1226588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39" y="5521781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E8DCABF-8A96-5BB2-C45C-84883F8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85" y="256619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3D8D94-3608-FA68-E146-09D3930E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21" y="4242702"/>
            <a:ext cx="1094618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8A5EE-20DC-958F-7D4D-D4D16716E03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19410"/>
          <a:stretch/>
        </p:blipFill>
        <p:spPr>
          <a:xfrm>
            <a:off x="8965310" y="5526852"/>
            <a:ext cx="792000" cy="1070668"/>
          </a:xfrm>
          <a:prstGeom prst="rect">
            <a:avLst/>
          </a:prstGeom>
        </p:spPr>
      </p:pic>
      <p:pic>
        <p:nvPicPr>
          <p:cNvPr id="1052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8CE01AC9-5B0A-040A-F347-C1E96638E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55082" y="309946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3C17F5A-798F-8C66-CD7A-40DA4AAE9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547576" y="17361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0BD1BDD-7BB3-4718-B999-0377D8DDC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348526" y="1783283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3498E7C9-E95B-2F04-EA00-DC7ED71CF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5472057" y="227054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6B14670-C039-C0FF-CE4E-2EC7250FF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566461" y="39966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F5247F1E-376E-53BA-7B9E-6DA4608D9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963132" y="336520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5E1AE8B0-2BE5-9F5F-303A-1E66C89E1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072382" y="334521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4741AA9-ED2B-D61E-4AF9-E320E0A69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48" y="3514098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62B87DAD-832C-9359-4455-BF3C41969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72103" y="360965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03052-4514-3480-3095-ABC0DC20EB6B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2348526" y="1228619"/>
            <a:ext cx="289050" cy="507548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CE61F8-5D1C-DD70-4AD1-861E1973912B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458360" y="1529509"/>
            <a:ext cx="890166" cy="375995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B88F83-FB27-6204-5DE0-8B288C7C2D15}"/>
              </a:ext>
            </a:extLst>
          </p:cNvPr>
          <p:cNvCxnSpPr>
            <a:cxnSpLocks/>
          </p:cNvCxnSpPr>
          <p:nvPr/>
        </p:nvCxnSpPr>
        <p:spPr>
          <a:xfrm flipV="1">
            <a:off x="5563317" y="1660619"/>
            <a:ext cx="133003" cy="678267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76FD52-BD3A-7CF1-523E-42B1ED8F21E3}"/>
              </a:ext>
            </a:extLst>
          </p:cNvPr>
          <p:cNvCxnSpPr>
            <a:cxnSpLocks/>
          </p:cNvCxnSpPr>
          <p:nvPr/>
        </p:nvCxnSpPr>
        <p:spPr>
          <a:xfrm flipH="1">
            <a:off x="8688375" y="3791220"/>
            <a:ext cx="890166" cy="354690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2695DD5-8437-B3B4-2890-84F6DD7D227C}"/>
              </a:ext>
            </a:extLst>
          </p:cNvPr>
          <p:cNvCxnSpPr>
            <a:cxnSpLocks/>
            <a:stCxn id="1052" idx="1"/>
          </p:cNvCxnSpPr>
          <p:nvPr/>
        </p:nvCxnSpPr>
        <p:spPr>
          <a:xfrm rot="10800000" flipV="1">
            <a:off x="7568650" y="3221680"/>
            <a:ext cx="186432" cy="877429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733DD70-5852-3384-4B10-89530B6590B1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7935082" y="3221681"/>
            <a:ext cx="645871" cy="2323851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E17F34C-3564-9202-80D8-9641CB2D791F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5416987" y="3731870"/>
            <a:ext cx="2355117" cy="1740575"/>
          </a:xfrm>
          <a:prstGeom prst="curvedConnector3">
            <a:avLst>
              <a:gd name="adj1" fmla="val 99452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E85243E-87C6-5088-BA06-DC5E42909970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7181770" y="3636319"/>
            <a:ext cx="492278" cy="1975062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81E86128-FA92-7EE1-BE7C-662D9DDA8848}"/>
              </a:ext>
            </a:extLst>
          </p:cNvPr>
          <p:cNvCxnSpPr>
            <a:cxnSpLocks/>
          </p:cNvCxnSpPr>
          <p:nvPr/>
        </p:nvCxnSpPr>
        <p:spPr>
          <a:xfrm flipV="1">
            <a:off x="7746758" y="2589454"/>
            <a:ext cx="2264073" cy="433853"/>
          </a:xfrm>
          <a:prstGeom prst="curvedConnector3">
            <a:avLst>
              <a:gd name="adj1" fmla="val 5000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290D6B71-8D4D-444B-A2C9-6A81EA0E6B6F}"/>
              </a:ext>
            </a:extLst>
          </p:cNvPr>
          <p:cNvCxnSpPr>
            <a:cxnSpLocks/>
            <a:stCxn id="37" idx="2"/>
            <a:endCxn id="1040" idx="0"/>
          </p:cNvCxnSpPr>
          <p:nvPr/>
        </p:nvCxnSpPr>
        <p:spPr>
          <a:xfrm rot="5400000">
            <a:off x="6378836" y="3852556"/>
            <a:ext cx="1917202" cy="1431391"/>
          </a:xfrm>
          <a:prstGeom prst="curvedConnector3">
            <a:avLst>
              <a:gd name="adj1" fmla="val 16865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462AAE86-0DCC-6527-3DA8-201864129B7E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7624294" y="3883297"/>
            <a:ext cx="2119433" cy="1043259"/>
          </a:xfrm>
          <a:prstGeom prst="curvedConnector3">
            <a:avLst>
              <a:gd name="adj1" fmla="val 11013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6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4B18A2B-E765-357D-8DC7-F9638BF14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73" y="2952069"/>
            <a:ext cx="132548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A8BD4CD-DBCC-0169-D647-10D942149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9219" r="10915"/>
          <a:stretch/>
        </p:blipFill>
        <p:spPr bwMode="auto">
          <a:xfrm>
            <a:off x="9839215" y="5561420"/>
            <a:ext cx="880212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AB2D30-45A0-6729-F682-B019D77271C0}"/>
              </a:ext>
            </a:extLst>
          </p:cNvPr>
          <p:cNvCxnSpPr>
            <a:endCxn id="2" idx="0"/>
          </p:cNvCxnSpPr>
          <p:nvPr/>
        </p:nvCxnSpPr>
        <p:spPr>
          <a:xfrm>
            <a:off x="8252382" y="3514098"/>
            <a:ext cx="2026939" cy="20473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E4AC6CA-27A4-CE5E-9D1C-EED3A8064532}"/>
              </a:ext>
            </a:extLst>
          </p:cNvPr>
          <p:cNvSpPr txBox="1"/>
          <p:nvPr/>
        </p:nvSpPr>
        <p:spPr>
          <a:xfrm>
            <a:off x="4306529" y="0"/>
            <a:ext cx="4658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Semantic Climate -- 2022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5FD99-F627-138F-AE17-A24240D74101}"/>
              </a:ext>
            </a:extLst>
          </p:cNvPr>
          <p:cNvSpPr txBox="1"/>
          <p:nvPr/>
        </p:nvSpPr>
        <p:spPr>
          <a:xfrm>
            <a:off x="-40408" y="6480948"/>
            <a:ext cx="398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Slide credit: Enakshi Das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48BDEB-F5B4-FBF6-D8A9-2E4FF0FC06B5}"/>
              </a:ext>
            </a:extLst>
          </p:cNvPr>
          <p:cNvSpPr/>
          <p:nvPr/>
        </p:nvSpPr>
        <p:spPr>
          <a:xfrm>
            <a:off x="11587315" y="-28236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51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B0DED0C-2B46-819C-BC4D-6350683D45AE}"/>
              </a:ext>
            </a:extLst>
          </p:cNvPr>
          <p:cNvCxnSpPr/>
          <p:nvPr/>
        </p:nvCxnSpPr>
        <p:spPr>
          <a:xfrm>
            <a:off x="-14748" y="1108425"/>
            <a:ext cx="12182168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5B6CF7-93D4-B083-42F0-0325E0ECC501}"/>
              </a:ext>
            </a:extLst>
          </p:cNvPr>
          <p:cNvSpPr/>
          <p:nvPr/>
        </p:nvSpPr>
        <p:spPr>
          <a:xfrm>
            <a:off x="11587315" y="-28236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49A35-A0BD-3D67-611B-C723AAE4462D}"/>
              </a:ext>
            </a:extLst>
          </p:cNvPr>
          <p:cNvSpPr txBox="1"/>
          <p:nvPr/>
        </p:nvSpPr>
        <p:spPr>
          <a:xfrm>
            <a:off x="250722" y="191614"/>
            <a:ext cx="6105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tech!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AB17B-A2BB-D039-8727-6E497AEA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" y="3469557"/>
            <a:ext cx="11626080" cy="2979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C2AECC-6CF6-59A6-0781-B42374A3EB3A}"/>
              </a:ext>
            </a:extLst>
          </p:cNvPr>
          <p:cNvSpPr txBox="1"/>
          <p:nvPr/>
        </p:nvSpPr>
        <p:spPr>
          <a:xfrm>
            <a:off x="-14748" y="6541501"/>
            <a:ext cx="3170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 Credit: Ambreen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Hamadani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60864F-015A-9F3E-811F-4E76BCA98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55281" y="1452043"/>
            <a:ext cx="1501877" cy="1501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509174-F888-8FF5-7673-EDC489756008}"/>
              </a:ext>
            </a:extLst>
          </p:cNvPr>
          <p:cNvSpPr txBox="1"/>
          <p:nvPr/>
        </p:nvSpPr>
        <p:spPr>
          <a:xfrm>
            <a:off x="9623888" y="6695389"/>
            <a:ext cx="22411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en.wikiversity.org/wiki/Python_Concepts"/>
              </a:rPr>
              <a:t>This Photo</a:t>
            </a:r>
            <a:r>
              <a:rPr kumimoji="0" lang="en-I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I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tooltip="https://creativecommons.org/licenses/by-sa/3.0/"/>
              </a:rPr>
              <a:t>CC BY-SA</a:t>
            </a:r>
            <a:endParaRPr kumimoji="0" lang="en-IN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6E2C5C-F988-E0B7-3479-592E53E16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21600" y="1689281"/>
            <a:ext cx="1561292" cy="14676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464D5C-85FA-D071-CA4C-5DBFD1B8AD77}"/>
              </a:ext>
            </a:extLst>
          </p:cNvPr>
          <p:cNvSpPr txBox="1"/>
          <p:nvPr/>
        </p:nvSpPr>
        <p:spPr>
          <a:xfrm>
            <a:off x="9623888" y="6596034"/>
            <a:ext cx="20267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tooltip="https://meta.wikimedia.org/wiki/IMLD-ODD_2018_Wikidata_India_Edit-a-thon/Results"/>
              </a:rPr>
              <a:t>This Photo</a:t>
            </a: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tooltip="https://creativecommons.org/licenses/by-sa/3.0/"/>
              </a:rPr>
              <a:t>CC BY-SA</a:t>
            </a:r>
            <a:endParaRPr kumimoji="0" lang="en-IN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3B583-773D-ACDC-34E1-8F78AAC15DD8}"/>
              </a:ext>
            </a:extLst>
          </p:cNvPr>
          <p:cNvSpPr txBox="1"/>
          <p:nvPr/>
        </p:nvSpPr>
        <p:spPr>
          <a:xfrm>
            <a:off x="3397271" y="2961944"/>
            <a:ext cx="101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64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08079-B61E-4500-AB5C-99CB5ABED289}"/>
              </a:ext>
            </a:extLst>
          </p:cNvPr>
          <p:cNvSpPr txBox="1"/>
          <p:nvPr/>
        </p:nvSpPr>
        <p:spPr>
          <a:xfrm>
            <a:off x="0" y="76107"/>
            <a:ext cx="11094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Collaborate…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CF41EC-D63E-49A6-A7D1-2FF40D2F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291"/>
            <a:ext cx="5649334" cy="2726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45C6A-B2EF-43DC-B69D-F6E3D316C9D1}"/>
              </a:ext>
            </a:extLst>
          </p:cNvPr>
          <p:cNvSpPr txBox="1"/>
          <p:nvPr/>
        </p:nvSpPr>
        <p:spPr>
          <a:xfrm>
            <a:off x="-34753" y="4988209"/>
            <a:ext cx="5930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Notebook Philosophy*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E51B5-B5C8-46F3-9D56-F85C8F129041}"/>
              </a:ext>
            </a:extLst>
          </p:cNvPr>
          <p:cNvSpPr txBox="1"/>
          <p:nvPr/>
        </p:nvSpPr>
        <p:spPr>
          <a:xfrm>
            <a:off x="6334101" y="4301073"/>
            <a:ext cx="474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real-time updates!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F802F-3039-4033-AA97-72B6B6617646}"/>
              </a:ext>
            </a:extLst>
          </p:cNvPr>
          <p:cNvSpPr txBox="1"/>
          <p:nvPr/>
        </p:nvSpPr>
        <p:spPr>
          <a:xfrm>
            <a:off x="6906627" y="4926574"/>
            <a:ext cx="1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 it!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823371-BCDC-4C72-B637-CEE41A98C92C}"/>
              </a:ext>
            </a:extLst>
          </p:cNvPr>
          <p:cNvCxnSpPr/>
          <p:nvPr/>
        </p:nvCxnSpPr>
        <p:spPr>
          <a:xfrm>
            <a:off x="-14748" y="1108425"/>
            <a:ext cx="12182168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612C78C-C2F9-446C-90D9-613193224825}"/>
              </a:ext>
            </a:extLst>
          </p:cNvPr>
          <p:cNvSpPr/>
          <p:nvPr/>
        </p:nvSpPr>
        <p:spPr>
          <a:xfrm>
            <a:off x="11573372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604DC-8DAE-49A6-9CBD-F72899BA7341}"/>
              </a:ext>
            </a:extLst>
          </p:cNvPr>
          <p:cNvSpPr txBox="1"/>
          <p:nvPr/>
        </p:nvSpPr>
        <p:spPr>
          <a:xfrm>
            <a:off x="7362106" y="5313140"/>
            <a:ext cx="4184284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https://github.com/petermr/CEVOpen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https://github.com/petermr/pygetpapers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https://github.com/petermr/pyami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Unlock">
            <a:extLst>
              <a:ext uri="{FF2B5EF4-FFF2-40B4-BE49-F238E27FC236}">
                <a16:creationId xmlns:a16="http://schemas.microsoft.com/office/drawing/2014/main" id="{F0F7D85A-E585-4F29-891B-9968DB9F7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0195" y="122239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BB1DD3-7F5B-452A-A532-E4F7814D48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4595" r="24824"/>
          <a:stretch/>
        </p:blipFill>
        <p:spPr>
          <a:xfrm>
            <a:off x="1781820" y="2379790"/>
            <a:ext cx="1467735" cy="1523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035176-7F65-4631-AC2B-2DB41C826508}"/>
              </a:ext>
            </a:extLst>
          </p:cNvPr>
          <p:cNvSpPr txBox="1"/>
          <p:nvPr/>
        </p:nvSpPr>
        <p:spPr>
          <a:xfrm>
            <a:off x="8786844" y="6659515"/>
            <a:ext cx="30381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tooltip="http://informationtransfereconomics.blogspot.com/2017/02/information-equilibrium-code.html"/>
              </a:rPr>
              <a:t>This Photo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tooltip="https://creativecommons.org/licenses/by/3.0/"/>
              </a:rPr>
              <a:t>CC BY</a:t>
            </a:r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9CA020-D3BF-4B6A-83EA-321E0118BF0E}"/>
              </a:ext>
            </a:extLst>
          </p:cNvPr>
          <p:cNvSpPr txBox="1"/>
          <p:nvPr/>
        </p:nvSpPr>
        <p:spPr>
          <a:xfrm>
            <a:off x="1947521" y="4535965"/>
            <a:ext cx="1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5D6726-03A2-4600-B97A-23125D15189E}"/>
              </a:ext>
            </a:extLst>
          </p:cNvPr>
          <p:cNvCxnSpPr>
            <a:cxnSpLocks/>
          </p:cNvCxnSpPr>
          <p:nvPr/>
        </p:nvCxnSpPr>
        <p:spPr>
          <a:xfrm>
            <a:off x="3367569" y="2960306"/>
            <a:ext cx="2570465" cy="138578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DCE9E6-8893-4247-B73B-4D1222FC3C3C}"/>
              </a:ext>
            </a:extLst>
          </p:cNvPr>
          <p:cNvCxnSpPr>
            <a:cxnSpLocks/>
          </p:cNvCxnSpPr>
          <p:nvPr/>
        </p:nvCxnSpPr>
        <p:spPr>
          <a:xfrm>
            <a:off x="3399798" y="2960306"/>
            <a:ext cx="7079489" cy="7394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A2B04B8-6B28-4938-A1AE-BECADA69367F}"/>
              </a:ext>
            </a:extLst>
          </p:cNvPr>
          <p:cNvSpPr txBox="1"/>
          <p:nvPr/>
        </p:nvSpPr>
        <p:spPr>
          <a:xfrm>
            <a:off x="-102894" y="6551793"/>
            <a:ext cx="6632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https://en.wikipedia.org/wiki/Open-notebook_science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964E10-DEAA-4A07-A1B8-0B556EA96FE3}"/>
              </a:ext>
            </a:extLst>
          </p:cNvPr>
          <p:cNvSpPr txBox="1"/>
          <p:nvPr/>
        </p:nvSpPr>
        <p:spPr>
          <a:xfrm>
            <a:off x="5938034" y="3699762"/>
            <a:ext cx="45412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Updated 19-hours ago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B73C55-8B50-4AF5-A056-0D346BD94438}"/>
              </a:ext>
            </a:extLst>
          </p:cNvPr>
          <p:cNvSpPr txBox="1"/>
          <p:nvPr/>
        </p:nvSpPr>
        <p:spPr>
          <a:xfrm>
            <a:off x="1270823" y="5549520"/>
            <a:ext cx="2726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Everything on the web!</a:t>
            </a:r>
          </a:p>
        </p:txBody>
      </p:sp>
    </p:spTree>
    <p:extLst>
      <p:ext uri="{BB962C8B-B14F-4D97-AF65-F5344CB8AC3E}">
        <p14:creationId xmlns:p14="http://schemas.microsoft.com/office/powerpoint/2010/main" val="213399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627</Words>
  <Application>Microsoft Office PowerPoint</Application>
  <PresentationFormat>Widescreen</PresentationFormat>
  <Paragraphs>112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Slack-Lato</vt:lpstr>
      <vt:lpstr>Office Theme</vt:lpstr>
      <vt:lpstr>Global challenges and Internships</vt:lpstr>
      <vt:lpstr>PowerPoint Presentation</vt:lpstr>
      <vt:lpstr>PowerPoint Presentation</vt:lpstr>
      <vt:lpstr>Dictionaries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through tackling challenges</dc:title>
  <dc:creator>Shweata N Hegde</dc:creator>
  <cp:lastModifiedBy>Shweata N Hegde</cp:lastModifiedBy>
  <cp:revision>6</cp:revision>
  <dcterms:created xsi:type="dcterms:W3CDTF">2022-06-21T07:31:53Z</dcterms:created>
  <dcterms:modified xsi:type="dcterms:W3CDTF">2022-06-21T11:11:44Z</dcterms:modified>
</cp:coreProperties>
</file>